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4"/>
  </p:sldMasterIdLst>
  <p:sldIdLst>
    <p:sldId id="302" r:id="rId5"/>
    <p:sldId id="303" r:id="rId6"/>
    <p:sldId id="289" r:id="rId7"/>
    <p:sldId id="299" r:id="rId8"/>
    <p:sldId id="288" r:id="rId9"/>
    <p:sldId id="290" r:id="rId10"/>
    <p:sldId id="291" r:id="rId11"/>
    <p:sldId id="262" r:id="rId12"/>
    <p:sldId id="276" r:id="rId13"/>
    <p:sldId id="278" r:id="rId14"/>
    <p:sldId id="292" r:id="rId15"/>
    <p:sldId id="298" r:id="rId16"/>
    <p:sldId id="304" r:id="rId17"/>
    <p:sldId id="315" r:id="rId18"/>
    <p:sldId id="295" r:id="rId19"/>
    <p:sldId id="305" r:id="rId20"/>
    <p:sldId id="307" r:id="rId21"/>
    <p:sldId id="309" r:id="rId22"/>
    <p:sldId id="320" r:id="rId23"/>
    <p:sldId id="311" r:id="rId24"/>
    <p:sldId id="312" r:id="rId25"/>
    <p:sldId id="313" r:id="rId26"/>
    <p:sldId id="318" r:id="rId27"/>
    <p:sldId id="316" r:id="rId28"/>
    <p:sldId id="317" r:id="rId2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F3"/>
    <a:srgbClr val="44B529"/>
    <a:srgbClr val="2DB12D"/>
    <a:srgbClr val="FFF7E1"/>
    <a:srgbClr val="769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FBE785-B83D-43BD-951F-D2F361BF517C}" v="120" dt="2021-04-21T12:57:53.280"/>
    <p1510:client id="{32AF4F00-47D1-4F89-9733-2AF8EE8DF116}" v="146" dt="2021-04-21T13:05:15.990"/>
    <p1510:client id="{55FEC09F-C00F-2000-A29A-602708FB091B}" v="11" dt="2021-04-23T07:57:57.641"/>
    <p1510:client id="{5ADA22EC-4ED0-4494-B554-F8B4F7EA7351}" v="467" dt="2021-04-21T12:53:40.786"/>
    <p1510:client id="{6C1DA279-AA95-4DF9-974A-D2B86126CDA3}" v="6" dt="2021-04-21T17:33:11.968"/>
    <p1510:client id="{6D43F30E-55F9-4304-AC81-ED63043AF46D}" v="66" dt="2021-04-21T13:56:13.902"/>
    <p1510:client id="{9AB55C22-EFA8-485F-9985-75A8A727223A}" v="187" dt="2021-04-22T10:47:16.825"/>
    <p1510:client id="{A87F3427-8966-FBB0-DC93-E27A06368625}" v="87" dt="2021-04-23T07:53:44"/>
    <p1510:client id="{B9AD6D46-7E1E-4C45-B04D-F0AFD77EFD44}" v="64" dt="2021-04-22T22:09:27.994"/>
    <p1510:client id="{D099FE9C-2B01-778C-2C9A-1568683D5B49}" v="2" dt="2021-04-23T08:15:16.930"/>
    <p1510:client id="{EDFAC09F-0098-2000-B87B-A4A79E43B2CD}" v="105" dt="2021-04-23T07:02:05.613"/>
    <p1510:client id="{F4406590-9116-4C85-BD83-8B47F590B5A4}" v="1" dt="2021-04-21T12:29:26.4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973" autoAdjust="0"/>
  </p:normalViewPr>
  <p:slideViewPr>
    <p:cSldViewPr snapToGrid="0">
      <p:cViewPr varScale="1">
        <p:scale>
          <a:sx n="78" d="100"/>
          <a:sy n="78" d="100"/>
        </p:scale>
        <p:origin x="8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44E98-04B3-4205-8FBD-7B7FA3ACA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D3C96C5-0332-4B46-8EF2-F72E0A476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1F5265-E3E7-46A9-A996-32C0BA1E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E2D924-9B09-4395-AB3D-1EFB041C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29061FB-A8B1-413E-BFEC-CC39111C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6895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30A9B-00F9-4C89-8597-20DBAC0F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B62EE6E-AC86-4375-AC60-A4FF2A6A8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081628-5D3F-4C63-A437-BD2F94B2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B9F35E-8331-4ADA-B644-A326D7AB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B28636-5BF2-4CAB-8459-960CC308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59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A3DB775-CCCA-436C-95BF-828FEE834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2A384E-EA34-4828-8F87-0D71D3519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240DD6-BD4C-4A20-8CE5-AA55BD0F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461363-C42E-4EA7-AD45-91DB5644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3F4984-131D-49E9-BEAA-7CD648D8C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694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C9148-9092-4064-9FAB-5AF5C407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DD5B51-AC03-4D36-A373-8E77522E4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F5B23A-797F-4E45-9FF1-B7E2A76A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DE121-F317-4BF8-BED4-6B95862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0C2D2-E057-4BDE-8ED3-3767DE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18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5AC5A1-1E5E-4B37-B608-8D84A7456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8CED4D1-A769-4DE0-9F34-FBF6FE137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89A999-BC8B-494A-B0A3-7CDC86CE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72F3A3-FF23-49C9-A57A-BED57E7E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5D0DE1-E451-422D-A005-75BC3034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2107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63D64-61B9-4E49-87A9-BF3DA44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1BEE66-2C5D-4E8F-8FBD-45321A2BE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0F34DE2-B522-45BE-B49D-6B00FB67A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7B34DF9-ED99-4327-B0C9-4077D827A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CDA976-C696-4597-A90E-13DFC0F9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A319CBA-D831-48FB-8FFA-7511A1BDA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965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EC805C-B826-4CBF-84B2-E03AA1DB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4B89ABE-F00E-497E-9133-D9708AB7D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4F3B88-EE72-4AB7-B705-56AC6C5E5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6C98288-C823-47A6-8C69-AD56E7CCA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0DDB1E8-7AFB-4DC3-993E-7AC030033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60A418E-BAB2-48CF-AA6B-647913C5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E3BA2D6-8220-43EC-B2D2-872BAF60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F928D0-BF96-40FA-8827-EA10BBF5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493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355D33-727B-4AE0-B513-99442EB8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EF3F1A2-FFB8-4E11-B757-EC269C5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83F405-CCA8-4818-99D1-E7375066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D47CD8C-816C-4474-97F1-2FA4319EE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38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42300BA-2250-4471-AD9E-718FEA1D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2B4AB10-A88A-445D-BAA3-E81F2BAD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00DA355-7C51-40F9-B567-08158B2D0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6410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CB8F0C-83C4-4793-88E9-CDEF83F86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978CE6D-3E34-4B04-83FF-D0B2827E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911CB6A-F6BB-4810-8226-9A4573866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D42210-7675-4574-A43D-2A7A6C2C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5FA1877-FD19-45C0-966B-510A4158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6E51E74-C9CF-4AEE-A4AE-4B9E3A4AB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0408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1FEB8-3E30-4BDC-9795-588FDD56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83B7E2E-3574-4965-BADA-C2961ECAEF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292166-BBD4-4288-8762-C9A495025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CB644C8-C5BF-4FFD-AF03-0049B9D1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317AF0-D354-485D-A61C-D26F8E8C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96B23B0-81D1-4BFB-8469-2A100439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764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3AF32EE-7093-4662-B988-5770DE18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72238CC-89B0-423C-A20B-D52849E4D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91133"/>
            <a:ext cx="10515600" cy="5085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0F5AD2C-BB7E-4307-8914-F1F6F6E12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2641-C9E8-475B-9831-8F1735D469E9}" type="datetimeFigureOut">
              <a:rPr lang="nl-NL" smtClean="0"/>
              <a:t>24-4-2021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245331B-C540-4035-9A31-5EDEFF6CB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4B1309-7E22-41D0-B729-1DC3123A7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17FC4-3A3B-4AEF-A4D7-B096304FB6D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5895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amenwerken.pleio.nl/groups/view/1fde4814-ec84-49bd-a67a-935eb712e7a2/notificatieservices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amenwerken.pleio.nl/" TargetMode="Externa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amenwerken.pleio.nl/groups/view/1fde4814-ec84-49bd-a67a-935eb712e7a2/notificatieservice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E494F960-DCB8-400F-A211-740B0AC9FB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84" b="3362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310A19C0-3E87-4DFC-8AE4-0D430E974771}"/>
              </a:ext>
            </a:extLst>
          </p:cNvPr>
          <p:cNvSpPr/>
          <p:nvPr/>
        </p:nvSpPr>
        <p:spPr>
          <a:xfrm>
            <a:off x="1305339" y="364435"/>
            <a:ext cx="9660835" cy="362446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E6D81C-4863-421D-9747-F029E6F89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90211"/>
            <a:ext cx="9144000" cy="2387600"/>
          </a:xfrm>
        </p:spPr>
        <p:txBody>
          <a:bodyPr>
            <a:normAutofit/>
          </a:bodyPr>
          <a:lstStyle/>
          <a:p>
            <a:r>
              <a:rPr lang="nl-NL" sz="4000" dirty="0"/>
              <a:t>Op weg naar de</a:t>
            </a:r>
            <a:br>
              <a:rPr lang="nl-NL" sz="4000" dirty="0"/>
            </a:br>
            <a:r>
              <a:rPr lang="nl-NL" sz="2000" dirty="0"/>
              <a:t> </a:t>
            </a:r>
            <a:br>
              <a:rPr lang="nl-NL" sz="4400" dirty="0"/>
            </a:br>
            <a:r>
              <a:rPr lang="nl-NL" sz="5400" dirty="0"/>
              <a:t>Nederlandse Notificatie Strategie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731D272-C428-42F4-90B2-BF60FAB2D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89464"/>
            <a:ext cx="9144000" cy="1655762"/>
          </a:xfrm>
        </p:spPr>
        <p:txBody>
          <a:bodyPr>
            <a:normAutofit/>
          </a:bodyPr>
          <a:lstStyle/>
          <a:p>
            <a:endParaRPr lang="nl-NL" dirty="0"/>
          </a:p>
          <a:p>
            <a:r>
              <a:rPr lang="nl-NL" dirty="0"/>
              <a:t>Eerste community bijeenkomst</a:t>
            </a:r>
          </a:p>
          <a:p>
            <a:r>
              <a:rPr lang="nl-NL" dirty="0"/>
              <a:t>23 april 2021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1B24AC3D-98AF-4D2C-81B0-D73E196DD322}"/>
              </a:ext>
            </a:extLst>
          </p:cNvPr>
          <p:cNvSpPr txBox="1"/>
          <p:nvPr/>
        </p:nvSpPr>
        <p:spPr>
          <a:xfrm>
            <a:off x="10403156" y="6576464"/>
            <a:ext cx="18020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>
                <a:solidFill>
                  <a:schemeClr val="bg1"/>
                </a:solidFill>
              </a:rPr>
              <a:t>Unsplash</a:t>
            </a:r>
            <a:r>
              <a:rPr lang="nl-NL" sz="1000" dirty="0">
                <a:solidFill>
                  <a:schemeClr val="bg1"/>
                </a:solidFill>
              </a:rPr>
              <a:t>, © Miguel Angel </a:t>
            </a:r>
            <a:r>
              <a:rPr lang="nl-NL" sz="1000" dirty="0" err="1">
                <a:solidFill>
                  <a:schemeClr val="bg1"/>
                </a:solidFill>
              </a:rPr>
              <a:t>Sanz</a:t>
            </a:r>
            <a:endParaRPr lang="nl-NL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439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jl: rechts 4">
            <a:extLst>
              <a:ext uri="{FF2B5EF4-FFF2-40B4-BE49-F238E27FC236}">
                <a16:creationId xmlns:a16="http://schemas.microsoft.com/office/drawing/2014/main" id="{E8512428-F043-4D5B-8F4E-09A5A8FB347D}"/>
              </a:ext>
            </a:extLst>
          </p:cNvPr>
          <p:cNvSpPr/>
          <p:nvPr/>
        </p:nvSpPr>
        <p:spPr>
          <a:xfrm>
            <a:off x="1643039" y="3033870"/>
            <a:ext cx="8899404" cy="790260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sz="1600"/>
              <a:t>Willen</a:t>
            </a:r>
          </a:p>
        </p:txBody>
      </p:sp>
      <p:sp>
        <p:nvSpPr>
          <p:cNvPr id="6" name="Bijschrift: pijl-omlaag 5">
            <a:extLst>
              <a:ext uri="{FF2B5EF4-FFF2-40B4-BE49-F238E27FC236}">
                <a16:creationId xmlns:a16="http://schemas.microsoft.com/office/drawing/2014/main" id="{099EA38D-B889-4B26-819A-E4CE2B9095C5}"/>
              </a:ext>
            </a:extLst>
          </p:cNvPr>
          <p:cNvSpPr/>
          <p:nvPr/>
        </p:nvSpPr>
        <p:spPr>
          <a:xfrm>
            <a:off x="4496794" y="2120560"/>
            <a:ext cx="1572135" cy="1310947"/>
          </a:xfrm>
          <a:prstGeom prst="down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Aansluiten</a:t>
            </a:r>
          </a:p>
          <a:p>
            <a:pPr algn="ctr"/>
            <a:r>
              <a:rPr lang="nl-NL" sz="1400">
                <a:solidFill>
                  <a:schemeClr val="tx2"/>
                </a:solidFill>
              </a:rPr>
              <a:t>organisatorisch / juridisch</a:t>
            </a:r>
          </a:p>
        </p:txBody>
      </p:sp>
      <p:sp>
        <p:nvSpPr>
          <p:cNvPr id="7" name="Bijschrift: pijl-omlaag 6">
            <a:extLst>
              <a:ext uri="{FF2B5EF4-FFF2-40B4-BE49-F238E27FC236}">
                <a16:creationId xmlns:a16="http://schemas.microsoft.com/office/drawing/2014/main" id="{3A2641CD-BA2F-4D5F-9C33-A74A5793A0E0}"/>
              </a:ext>
            </a:extLst>
          </p:cNvPr>
          <p:cNvSpPr/>
          <p:nvPr/>
        </p:nvSpPr>
        <p:spPr>
          <a:xfrm>
            <a:off x="2081552" y="2120560"/>
            <a:ext cx="1572135" cy="1310947"/>
          </a:xfrm>
          <a:prstGeom prst="down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Welke registratie?</a:t>
            </a:r>
          </a:p>
        </p:txBody>
      </p:sp>
      <p:sp>
        <p:nvSpPr>
          <p:cNvPr id="8" name="Bijschrift: pijl-omhoog 7">
            <a:extLst>
              <a:ext uri="{FF2B5EF4-FFF2-40B4-BE49-F238E27FC236}">
                <a16:creationId xmlns:a16="http://schemas.microsoft.com/office/drawing/2014/main" id="{D6711F9E-BF5D-4A5C-A645-AF38D60966C3}"/>
              </a:ext>
            </a:extLst>
          </p:cNvPr>
          <p:cNvSpPr/>
          <p:nvPr/>
        </p:nvSpPr>
        <p:spPr>
          <a:xfrm>
            <a:off x="3285533" y="3428999"/>
            <a:ext cx="1572135" cy="1310947"/>
          </a:xfrm>
          <a:prstGeom prst="up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Bruikbaarheid informatie / gebeurtenissen</a:t>
            </a:r>
          </a:p>
        </p:txBody>
      </p:sp>
      <p:sp>
        <p:nvSpPr>
          <p:cNvPr id="9" name="Bijschrift: pijl-omhoog 8">
            <a:extLst>
              <a:ext uri="{FF2B5EF4-FFF2-40B4-BE49-F238E27FC236}">
                <a16:creationId xmlns:a16="http://schemas.microsoft.com/office/drawing/2014/main" id="{DC5CB1A5-2931-4E5A-83EB-A059F15C6D54}"/>
              </a:ext>
            </a:extLst>
          </p:cNvPr>
          <p:cNvSpPr/>
          <p:nvPr/>
        </p:nvSpPr>
        <p:spPr>
          <a:xfrm>
            <a:off x="5635386" y="3425289"/>
            <a:ext cx="1572135" cy="1310947"/>
          </a:xfrm>
          <a:prstGeom prst="up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Kosten</a:t>
            </a:r>
          </a:p>
        </p:txBody>
      </p:sp>
      <p:sp>
        <p:nvSpPr>
          <p:cNvPr id="10" name="Bijschrift: pijl-omlaag 9">
            <a:extLst>
              <a:ext uri="{FF2B5EF4-FFF2-40B4-BE49-F238E27FC236}">
                <a16:creationId xmlns:a16="http://schemas.microsoft.com/office/drawing/2014/main" id="{6A004C37-4689-417B-B136-8CA098503C65}"/>
              </a:ext>
            </a:extLst>
          </p:cNvPr>
          <p:cNvSpPr/>
          <p:nvPr/>
        </p:nvSpPr>
        <p:spPr>
          <a:xfrm>
            <a:off x="6909101" y="2120560"/>
            <a:ext cx="1572135" cy="1310947"/>
          </a:xfrm>
          <a:prstGeom prst="down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Conceptueel / Functioneel</a:t>
            </a:r>
          </a:p>
        </p:txBody>
      </p:sp>
      <p:sp>
        <p:nvSpPr>
          <p:cNvPr id="11" name="Bijschrift: pijl-omhoog 10">
            <a:extLst>
              <a:ext uri="{FF2B5EF4-FFF2-40B4-BE49-F238E27FC236}">
                <a16:creationId xmlns:a16="http://schemas.microsoft.com/office/drawing/2014/main" id="{176FAE06-19ED-4BC6-AC6C-1E68807517EC}"/>
              </a:ext>
            </a:extLst>
          </p:cNvPr>
          <p:cNvSpPr/>
          <p:nvPr/>
        </p:nvSpPr>
        <p:spPr>
          <a:xfrm>
            <a:off x="7985239" y="3425289"/>
            <a:ext cx="1572135" cy="1310947"/>
          </a:xfrm>
          <a:prstGeom prst="up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Technisch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81E40276-3E3E-45D7-8A84-E230FB961252}"/>
              </a:ext>
            </a:extLst>
          </p:cNvPr>
          <p:cNvSpPr txBox="1"/>
          <p:nvPr/>
        </p:nvSpPr>
        <p:spPr>
          <a:xfrm>
            <a:off x="126990" y="117951"/>
            <a:ext cx="7732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b="1" dirty="0"/>
              <a:t>Aandacht naar ‘Wat en waarom’ zodat ‘Gebruik’ toeneemt.</a:t>
            </a:r>
          </a:p>
        </p:txBody>
      </p:sp>
      <p:sp>
        <p:nvSpPr>
          <p:cNvPr id="15" name="Pijl: rechts 14">
            <a:extLst>
              <a:ext uri="{FF2B5EF4-FFF2-40B4-BE49-F238E27FC236}">
                <a16:creationId xmlns:a16="http://schemas.microsoft.com/office/drawing/2014/main" id="{87D04CC9-356D-4904-8599-DB8E9DE61469}"/>
              </a:ext>
            </a:extLst>
          </p:cNvPr>
          <p:cNvSpPr/>
          <p:nvPr/>
        </p:nvSpPr>
        <p:spPr>
          <a:xfrm>
            <a:off x="176010" y="3033870"/>
            <a:ext cx="1327136" cy="790259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/>
              <a:t>Waarom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FD754E15-BD6E-4C70-9710-8CD7E0D780FE}"/>
              </a:ext>
            </a:extLst>
          </p:cNvPr>
          <p:cNvSpPr txBox="1"/>
          <p:nvPr/>
        </p:nvSpPr>
        <p:spPr>
          <a:xfrm>
            <a:off x="9164122" y="3259722"/>
            <a:ext cx="12178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600">
                <a:solidFill>
                  <a:schemeClr val="bg1"/>
                </a:solidFill>
              </a:rPr>
              <a:t>Aangesloten</a:t>
            </a:r>
          </a:p>
        </p:txBody>
      </p:sp>
      <p:sp>
        <p:nvSpPr>
          <p:cNvPr id="16" name="Pijl: rechts 15">
            <a:extLst>
              <a:ext uri="{FF2B5EF4-FFF2-40B4-BE49-F238E27FC236}">
                <a16:creationId xmlns:a16="http://schemas.microsoft.com/office/drawing/2014/main" id="{567A29CE-1C45-4468-9485-883960EB0D15}"/>
              </a:ext>
            </a:extLst>
          </p:cNvPr>
          <p:cNvSpPr/>
          <p:nvPr/>
        </p:nvSpPr>
        <p:spPr>
          <a:xfrm>
            <a:off x="10688305" y="3033870"/>
            <a:ext cx="1327136" cy="790259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/>
              <a:t>Gebruiken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F752508C-6330-44BE-8ECA-2B7074C62384}"/>
              </a:ext>
            </a:extLst>
          </p:cNvPr>
          <p:cNvSpPr txBox="1"/>
          <p:nvPr/>
        </p:nvSpPr>
        <p:spPr>
          <a:xfrm>
            <a:off x="7141779" y="965829"/>
            <a:ext cx="3815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>
                <a:solidFill>
                  <a:schemeClr val="accent6">
                    <a:lumMod val="50000"/>
                  </a:schemeClr>
                </a:solidFill>
              </a:rPr>
              <a:t>Functionele afspraken/standaard gebaseerd op bestaande technische standaarden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9FE90F90-DBF0-4CE6-87FA-EC3E029B75CD}"/>
              </a:ext>
            </a:extLst>
          </p:cNvPr>
          <p:cNvSpPr txBox="1"/>
          <p:nvPr/>
        </p:nvSpPr>
        <p:spPr>
          <a:xfrm>
            <a:off x="60022" y="1981654"/>
            <a:ext cx="18161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>
                <a:solidFill>
                  <a:schemeClr val="accent2">
                    <a:lumMod val="50000"/>
                  </a:schemeClr>
                </a:solidFill>
              </a:rPr>
              <a:t>Aandacht voor</a:t>
            </a:r>
          </a:p>
          <a:p>
            <a:r>
              <a:rPr lang="nl-NL" sz="1600">
                <a:solidFill>
                  <a:schemeClr val="accent2">
                    <a:lumMod val="50000"/>
                  </a:schemeClr>
                </a:solidFill>
              </a:rPr>
              <a:t>‘wat en waarom’ (</a:t>
            </a:r>
            <a:r>
              <a:rPr lang="nl-NL" sz="1600" err="1">
                <a:solidFill>
                  <a:schemeClr val="accent2">
                    <a:lumMod val="50000"/>
                  </a:schemeClr>
                </a:solidFill>
              </a:rPr>
              <a:t>mindset</a:t>
            </a:r>
            <a:r>
              <a:rPr lang="nl-NL" sz="1600">
                <a:solidFill>
                  <a:schemeClr val="accent2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id="{4A31ACDF-E81D-452B-B161-E004C5A86093}"/>
              </a:ext>
            </a:extLst>
          </p:cNvPr>
          <p:cNvSpPr txBox="1"/>
          <p:nvPr/>
        </p:nvSpPr>
        <p:spPr>
          <a:xfrm>
            <a:off x="5077909" y="4893070"/>
            <a:ext cx="31983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>
                <a:solidFill>
                  <a:schemeClr val="accent2">
                    <a:lumMod val="50000"/>
                  </a:schemeClr>
                </a:solidFill>
              </a:rPr>
              <a:t>Kwalitatieve kosten/baten analyse: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>
                <a:solidFill>
                  <a:schemeClr val="accent2">
                    <a:lumMod val="50000"/>
                  </a:schemeClr>
                </a:solidFill>
              </a:rPr>
              <a:t>“Wat moet ik regelen”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600">
                <a:solidFill>
                  <a:schemeClr val="accent2">
                    <a:lumMod val="50000"/>
                  </a:schemeClr>
                </a:solidFill>
              </a:rPr>
              <a:t>“Wat levert het me op”</a:t>
            </a:r>
          </a:p>
        </p:txBody>
      </p:sp>
      <p:sp>
        <p:nvSpPr>
          <p:cNvPr id="39" name="Ovaal 38">
            <a:extLst>
              <a:ext uri="{FF2B5EF4-FFF2-40B4-BE49-F238E27FC236}">
                <a16:creationId xmlns:a16="http://schemas.microsoft.com/office/drawing/2014/main" id="{F03CBF98-D290-4C65-A369-BA60C5338BEE}"/>
              </a:ext>
            </a:extLst>
          </p:cNvPr>
          <p:cNvSpPr/>
          <p:nvPr/>
        </p:nvSpPr>
        <p:spPr>
          <a:xfrm>
            <a:off x="10550933" y="2859107"/>
            <a:ext cx="1538456" cy="1132364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Ovaal 40">
            <a:extLst>
              <a:ext uri="{FF2B5EF4-FFF2-40B4-BE49-F238E27FC236}">
                <a16:creationId xmlns:a16="http://schemas.microsoft.com/office/drawing/2014/main" id="{20C65A88-1138-4EDF-ADCE-29ABE6D11E87}"/>
              </a:ext>
            </a:extLst>
          </p:cNvPr>
          <p:cNvSpPr/>
          <p:nvPr/>
        </p:nvSpPr>
        <p:spPr>
          <a:xfrm>
            <a:off x="63531" y="2859107"/>
            <a:ext cx="1538456" cy="1132364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Ovaal 48">
            <a:extLst>
              <a:ext uri="{FF2B5EF4-FFF2-40B4-BE49-F238E27FC236}">
                <a16:creationId xmlns:a16="http://schemas.microsoft.com/office/drawing/2014/main" id="{ED4FF9A4-0425-4259-B05D-92F6D3B04843}"/>
              </a:ext>
            </a:extLst>
          </p:cNvPr>
          <p:cNvSpPr/>
          <p:nvPr/>
        </p:nvSpPr>
        <p:spPr>
          <a:xfrm>
            <a:off x="6270826" y="1622304"/>
            <a:ext cx="2848683" cy="2774974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4" name="Ovaal 53">
            <a:extLst>
              <a:ext uri="{FF2B5EF4-FFF2-40B4-BE49-F238E27FC236}">
                <a16:creationId xmlns:a16="http://schemas.microsoft.com/office/drawing/2014/main" id="{CD488CA4-DEF5-4747-8F8B-6D9A716B02B8}"/>
              </a:ext>
            </a:extLst>
          </p:cNvPr>
          <p:cNvSpPr/>
          <p:nvPr/>
        </p:nvSpPr>
        <p:spPr>
          <a:xfrm>
            <a:off x="2264184" y="2364082"/>
            <a:ext cx="3458499" cy="1879553"/>
          </a:xfrm>
          <a:prstGeom prst="ellipse">
            <a:avLst/>
          </a:prstGeom>
          <a:noFill/>
          <a:ln w="28575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5" name="Tekstvak 54">
            <a:extLst>
              <a:ext uri="{FF2B5EF4-FFF2-40B4-BE49-F238E27FC236}">
                <a16:creationId xmlns:a16="http://schemas.microsoft.com/office/drawing/2014/main" id="{DF3BB92D-782B-429D-B9BB-D6A4F1FBAAFE}"/>
              </a:ext>
            </a:extLst>
          </p:cNvPr>
          <p:cNvSpPr txBox="1"/>
          <p:nvPr/>
        </p:nvSpPr>
        <p:spPr>
          <a:xfrm>
            <a:off x="3130572" y="1683220"/>
            <a:ext cx="27324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>
                <a:solidFill>
                  <a:schemeClr val="accent6">
                    <a:lumMod val="50000"/>
                  </a:schemeClr>
                </a:solidFill>
              </a:rPr>
              <a:t>Randvoorwaarden beschrijven</a:t>
            </a:r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61D5264D-4B99-4679-A405-02A4D52212CB}"/>
              </a:ext>
            </a:extLst>
          </p:cNvPr>
          <p:cNvGrpSpPr/>
          <p:nvPr/>
        </p:nvGrpSpPr>
        <p:grpSpPr>
          <a:xfrm>
            <a:off x="832759" y="4080763"/>
            <a:ext cx="4251969" cy="1474436"/>
            <a:chOff x="832759" y="4080763"/>
            <a:chExt cx="4251969" cy="1474436"/>
          </a:xfrm>
        </p:grpSpPr>
        <p:cxnSp>
          <p:nvCxnSpPr>
            <p:cNvPr id="33" name="Rechte verbindingslijn 32">
              <a:extLst>
                <a:ext uri="{FF2B5EF4-FFF2-40B4-BE49-F238E27FC236}">
                  <a16:creationId xmlns:a16="http://schemas.microsoft.com/office/drawing/2014/main" id="{0C971BE9-C8AA-4A65-9D89-E1846F50363B}"/>
                </a:ext>
              </a:extLst>
            </p:cNvPr>
            <p:cNvCxnSpPr>
              <a:cxnSpLocks/>
            </p:cNvCxnSpPr>
            <p:nvPr/>
          </p:nvCxnSpPr>
          <p:spPr>
            <a:xfrm>
              <a:off x="839578" y="5552090"/>
              <a:ext cx="4245150" cy="0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Rechte verbindingslijn met pijl 34">
              <a:extLst>
                <a:ext uri="{FF2B5EF4-FFF2-40B4-BE49-F238E27FC236}">
                  <a16:creationId xmlns:a16="http://schemas.microsoft.com/office/drawing/2014/main" id="{952C035A-DD13-4606-81C6-DAB6E6C2F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2759" y="4080763"/>
              <a:ext cx="0" cy="1471327"/>
            </a:xfrm>
            <a:prstGeom prst="straightConnector1">
              <a:avLst/>
            </a:prstGeom>
            <a:ln w="127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kstvak 25">
              <a:extLst>
                <a:ext uri="{FF2B5EF4-FFF2-40B4-BE49-F238E27FC236}">
                  <a16:creationId xmlns:a16="http://schemas.microsoft.com/office/drawing/2014/main" id="{9C57C4A5-8981-4620-A319-E326504A840D}"/>
                </a:ext>
              </a:extLst>
            </p:cNvPr>
            <p:cNvSpPr txBox="1"/>
            <p:nvPr/>
          </p:nvSpPr>
          <p:spPr>
            <a:xfrm>
              <a:off x="1886354" y="5247422"/>
              <a:ext cx="18161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400" i="1">
                  <a:solidFill>
                    <a:schemeClr val="accent2">
                      <a:lumMod val="50000"/>
                    </a:schemeClr>
                  </a:solidFill>
                </a:rPr>
                <a:t>Baten</a:t>
              </a:r>
            </a:p>
          </p:txBody>
        </p:sp>
      </p:grp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9E22441-D37B-4BB7-8ADD-139DA2EBCB65}"/>
              </a:ext>
            </a:extLst>
          </p:cNvPr>
          <p:cNvGrpSpPr/>
          <p:nvPr/>
        </p:nvGrpSpPr>
        <p:grpSpPr>
          <a:xfrm>
            <a:off x="7527661" y="4080764"/>
            <a:ext cx="3808687" cy="1241452"/>
            <a:chOff x="7527661" y="4080764"/>
            <a:chExt cx="3808687" cy="1241452"/>
          </a:xfrm>
        </p:grpSpPr>
        <p:cxnSp>
          <p:nvCxnSpPr>
            <p:cNvPr id="25" name="Rechte verbindingslijn met pijl 24">
              <a:extLst>
                <a:ext uri="{FF2B5EF4-FFF2-40B4-BE49-F238E27FC236}">
                  <a16:creationId xmlns:a16="http://schemas.microsoft.com/office/drawing/2014/main" id="{F02EAF35-B58E-4D1C-9315-0941AD59B06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328225" y="4080764"/>
              <a:ext cx="8123" cy="1241452"/>
            </a:xfrm>
            <a:prstGeom prst="straightConnector1">
              <a:avLst/>
            </a:prstGeom>
            <a:ln w="127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Rechte verbindingslijn 28">
              <a:extLst>
                <a:ext uri="{FF2B5EF4-FFF2-40B4-BE49-F238E27FC236}">
                  <a16:creationId xmlns:a16="http://schemas.microsoft.com/office/drawing/2014/main" id="{EA5CCAC1-5D65-4C7C-8152-F3E62D0FDE64}"/>
                </a:ext>
              </a:extLst>
            </p:cNvPr>
            <p:cNvCxnSpPr>
              <a:cxnSpLocks/>
            </p:cNvCxnSpPr>
            <p:nvPr/>
          </p:nvCxnSpPr>
          <p:spPr>
            <a:xfrm>
              <a:off x="7527661" y="5322216"/>
              <a:ext cx="3808687" cy="0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kstvak 26">
              <a:extLst>
                <a:ext uri="{FF2B5EF4-FFF2-40B4-BE49-F238E27FC236}">
                  <a16:creationId xmlns:a16="http://schemas.microsoft.com/office/drawing/2014/main" id="{7FCB5381-3D60-40B1-833E-A3BE27B41A6F}"/>
                </a:ext>
              </a:extLst>
            </p:cNvPr>
            <p:cNvSpPr txBox="1"/>
            <p:nvPr/>
          </p:nvSpPr>
          <p:spPr>
            <a:xfrm>
              <a:off x="8865009" y="5014439"/>
              <a:ext cx="18161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400" i="1">
                  <a:solidFill>
                    <a:schemeClr val="accent2">
                      <a:lumMod val="50000"/>
                    </a:schemeClr>
                  </a:solidFill>
                </a:rPr>
                <a:t>Kosten</a:t>
              </a:r>
            </a:p>
          </p:txBody>
        </p:sp>
      </p:grpSp>
      <p:sp>
        <p:nvSpPr>
          <p:cNvPr id="30" name="Tekstvak 29">
            <a:extLst>
              <a:ext uri="{FF2B5EF4-FFF2-40B4-BE49-F238E27FC236}">
                <a16:creationId xmlns:a16="http://schemas.microsoft.com/office/drawing/2014/main" id="{B95F717A-48E0-4990-A21A-56E79735476C}"/>
              </a:ext>
            </a:extLst>
          </p:cNvPr>
          <p:cNvSpPr txBox="1"/>
          <p:nvPr/>
        </p:nvSpPr>
        <p:spPr>
          <a:xfrm>
            <a:off x="10355408" y="2462743"/>
            <a:ext cx="19295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>
                <a:solidFill>
                  <a:schemeClr val="accent2">
                    <a:lumMod val="50000"/>
                  </a:schemeClr>
                </a:solidFill>
              </a:rPr>
              <a:t>Wat moet je regelen</a:t>
            </a:r>
          </a:p>
        </p:txBody>
      </p:sp>
    </p:spTree>
    <p:extLst>
      <p:ext uri="{BB962C8B-B14F-4D97-AF65-F5344CB8AC3E}">
        <p14:creationId xmlns:p14="http://schemas.microsoft.com/office/powerpoint/2010/main" val="3616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0" grpId="0"/>
      <p:bldP spid="21" grpId="0"/>
      <p:bldP spid="39" grpId="0" animBg="1"/>
      <p:bldP spid="41" grpId="0" animBg="1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8B43E4F-DB90-4A56-8D89-16167C4FA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1959586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ep 14">
            <a:extLst>
              <a:ext uri="{FF2B5EF4-FFF2-40B4-BE49-F238E27FC236}">
                <a16:creationId xmlns:a16="http://schemas.microsoft.com/office/drawing/2014/main" id="{F88031C0-5F8A-4A11-9B17-F8AA7D44C388}"/>
              </a:ext>
            </a:extLst>
          </p:cNvPr>
          <p:cNvGrpSpPr/>
          <p:nvPr/>
        </p:nvGrpSpPr>
        <p:grpSpPr>
          <a:xfrm>
            <a:off x="1171307" y="1661821"/>
            <a:ext cx="10874423" cy="4769011"/>
            <a:chOff x="1171307" y="1661821"/>
            <a:chExt cx="10874423" cy="4769011"/>
          </a:xfrm>
        </p:grpSpPr>
        <p:sp>
          <p:nvSpPr>
            <p:cNvPr id="68" name="Trapezium 67">
              <a:extLst>
                <a:ext uri="{FF2B5EF4-FFF2-40B4-BE49-F238E27FC236}">
                  <a16:creationId xmlns:a16="http://schemas.microsoft.com/office/drawing/2014/main" id="{4A87F5CE-EB4A-41E3-81EA-B0AEF2E1E373}"/>
                </a:ext>
              </a:extLst>
            </p:cNvPr>
            <p:cNvSpPr/>
            <p:nvPr/>
          </p:nvSpPr>
          <p:spPr>
            <a:xfrm rot="16200000">
              <a:off x="4224013" y="-1390885"/>
              <a:ext cx="4769011" cy="10874423"/>
            </a:xfrm>
            <a:prstGeom prst="trapezoid">
              <a:avLst>
                <a:gd name="adj" fmla="val 37658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7" name="Tekstvak 66">
              <a:extLst>
                <a:ext uri="{FF2B5EF4-FFF2-40B4-BE49-F238E27FC236}">
                  <a16:creationId xmlns:a16="http://schemas.microsoft.com/office/drawing/2014/main" id="{D1D4411C-8CAA-442F-9502-45E51DAE814E}"/>
                </a:ext>
              </a:extLst>
            </p:cNvPr>
            <p:cNvSpPr txBox="1"/>
            <p:nvPr/>
          </p:nvSpPr>
          <p:spPr>
            <a:xfrm>
              <a:off x="10008937" y="3679681"/>
              <a:ext cx="16722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2400" b="1" dirty="0"/>
                <a:t>Community</a:t>
              </a:r>
            </a:p>
          </p:txBody>
        </p:sp>
      </p:grpSp>
      <p:sp>
        <p:nvSpPr>
          <p:cNvPr id="63" name="Rechthoek 62">
            <a:extLst>
              <a:ext uri="{FF2B5EF4-FFF2-40B4-BE49-F238E27FC236}">
                <a16:creationId xmlns:a16="http://schemas.microsoft.com/office/drawing/2014/main" id="{E44EA4D2-8EB3-4076-85B1-C3038333D013}"/>
              </a:ext>
            </a:extLst>
          </p:cNvPr>
          <p:cNvSpPr/>
          <p:nvPr/>
        </p:nvSpPr>
        <p:spPr>
          <a:xfrm>
            <a:off x="119336" y="119641"/>
            <a:ext cx="11953328" cy="5730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b="1">
                <a:solidFill>
                  <a:schemeClr val="accent1">
                    <a:lumMod val="50000"/>
                  </a:schemeClr>
                </a:solidFill>
              </a:rPr>
              <a:t>Nederlandse Notificatie Strategie</a:t>
            </a:r>
          </a:p>
        </p:txBody>
      </p:sp>
      <p:sp>
        <p:nvSpPr>
          <p:cNvPr id="65" name="Rechthoek 64">
            <a:extLst>
              <a:ext uri="{FF2B5EF4-FFF2-40B4-BE49-F238E27FC236}">
                <a16:creationId xmlns:a16="http://schemas.microsoft.com/office/drawing/2014/main" id="{3F8C6E8D-CF8B-4104-8F44-2BD44A7577AF}"/>
              </a:ext>
            </a:extLst>
          </p:cNvPr>
          <p:cNvSpPr/>
          <p:nvPr/>
        </p:nvSpPr>
        <p:spPr>
          <a:xfrm>
            <a:off x="119336" y="1127532"/>
            <a:ext cx="9509220" cy="3772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accent1">
                    <a:lumMod val="50000"/>
                  </a:schemeClr>
                </a:solidFill>
              </a:rPr>
              <a:t>Project Notificatie Services deel 2</a:t>
            </a:r>
            <a:endParaRPr lang="nl-NL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38DE32F2-44C2-45EE-9C04-C6E9A3E12275}"/>
              </a:ext>
            </a:extLst>
          </p:cNvPr>
          <p:cNvGrpSpPr/>
          <p:nvPr/>
        </p:nvGrpSpPr>
        <p:grpSpPr>
          <a:xfrm>
            <a:off x="132802" y="2937597"/>
            <a:ext cx="2218545" cy="2189646"/>
            <a:chOff x="132802" y="2937597"/>
            <a:chExt cx="2218545" cy="2189646"/>
          </a:xfrm>
        </p:grpSpPr>
        <p:sp>
          <p:nvSpPr>
            <p:cNvPr id="11" name="Trapezium 10">
              <a:extLst>
                <a:ext uri="{FF2B5EF4-FFF2-40B4-BE49-F238E27FC236}">
                  <a16:creationId xmlns:a16="http://schemas.microsoft.com/office/drawing/2014/main" id="{E48D0D6C-60C8-4184-A954-178712A6825A}"/>
                </a:ext>
              </a:extLst>
            </p:cNvPr>
            <p:cNvSpPr/>
            <p:nvPr/>
          </p:nvSpPr>
          <p:spPr>
            <a:xfrm rot="16200000">
              <a:off x="153986" y="2929882"/>
              <a:ext cx="2189646" cy="2205076"/>
            </a:xfrm>
            <a:prstGeom prst="trapezoid">
              <a:avLst>
                <a:gd name="adj" fmla="val 156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1B49C704-AFC1-4924-92AC-DF593B90AAE1}"/>
                </a:ext>
              </a:extLst>
            </p:cNvPr>
            <p:cNvSpPr txBox="1"/>
            <p:nvPr/>
          </p:nvSpPr>
          <p:spPr>
            <a:xfrm>
              <a:off x="132802" y="3709253"/>
              <a:ext cx="2209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Informatie en</a:t>
              </a:r>
            </a:p>
            <a:p>
              <a:pPr algn="ctr"/>
              <a:r>
                <a:rPr lang="nl-NL" b="1" dirty="0"/>
                <a:t>kaders</a:t>
              </a:r>
            </a:p>
          </p:txBody>
        </p:sp>
      </p:grpSp>
      <p:grpSp>
        <p:nvGrpSpPr>
          <p:cNvPr id="3" name="Groep 2">
            <a:extLst>
              <a:ext uri="{FF2B5EF4-FFF2-40B4-BE49-F238E27FC236}">
                <a16:creationId xmlns:a16="http://schemas.microsoft.com/office/drawing/2014/main" id="{C59C4693-60B4-4C07-AC54-BCB90569AC5B}"/>
              </a:ext>
            </a:extLst>
          </p:cNvPr>
          <p:cNvGrpSpPr/>
          <p:nvPr/>
        </p:nvGrpSpPr>
        <p:grpSpPr>
          <a:xfrm>
            <a:off x="2574912" y="2557854"/>
            <a:ext cx="2214709" cy="2962354"/>
            <a:chOff x="2574912" y="2557854"/>
            <a:chExt cx="2214709" cy="2962354"/>
          </a:xfrm>
        </p:grpSpPr>
        <p:sp>
          <p:nvSpPr>
            <p:cNvPr id="13" name="Trapezium 12">
              <a:extLst>
                <a:ext uri="{FF2B5EF4-FFF2-40B4-BE49-F238E27FC236}">
                  <a16:creationId xmlns:a16="http://schemas.microsoft.com/office/drawing/2014/main" id="{538764C4-B429-4C9A-8C5D-2C5F4A1359B3}"/>
                </a:ext>
              </a:extLst>
            </p:cNvPr>
            <p:cNvSpPr/>
            <p:nvPr/>
          </p:nvSpPr>
          <p:spPr>
            <a:xfrm rot="16200000">
              <a:off x="2205906" y="2936493"/>
              <a:ext cx="2962354" cy="2205076"/>
            </a:xfrm>
            <a:prstGeom prst="trapezoid">
              <a:avLst>
                <a:gd name="adj" fmla="val 156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Tekstvak 13">
              <a:extLst>
                <a:ext uri="{FF2B5EF4-FFF2-40B4-BE49-F238E27FC236}">
                  <a16:creationId xmlns:a16="http://schemas.microsoft.com/office/drawing/2014/main" id="{382ABE8A-0180-4356-82ED-2133E3C40139}"/>
                </a:ext>
              </a:extLst>
            </p:cNvPr>
            <p:cNvSpPr txBox="1"/>
            <p:nvPr/>
          </p:nvSpPr>
          <p:spPr>
            <a:xfrm>
              <a:off x="2574912" y="3679681"/>
              <a:ext cx="2207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Afspraken en handreikingen</a:t>
              </a:r>
            </a:p>
          </p:txBody>
        </p:sp>
      </p:grpSp>
      <p:grpSp>
        <p:nvGrpSpPr>
          <p:cNvPr id="4" name="Groep 3">
            <a:extLst>
              <a:ext uri="{FF2B5EF4-FFF2-40B4-BE49-F238E27FC236}">
                <a16:creationId xmlns:a16="http://schemas.microsoft.com/office/drawing/2014/main" id="{44DC27FE-530A-40DF-A6B9-92E0FED48F60}"/>
              </a:ext>
            </a:extLst>
          </p:cNvPr>
          <p:cNvGrpSpPr/>
          <p:nvPr/>
        </p:nvGrpSpPr>
        <p:grpSpPr>
          <a:xfrm>
            <a:off x="4947922" y="2273552"/>
            <a:ext cx="2321840" cy="1238349"/>
            <a:chOff x="4947922" y="2273552"/>
            <a:chExt cx="2321840" cy="1238349"/>
          </a:xfrm>
        </p:grpSpPr>
        <p:sp>
          <p:nvSpPr>
            <p:cNvPr id="40" name="Vrije vorm: vorm 39">
              <a:extLst>
                <a:ext uri="{FF2B5EF4-FFF2-40B4-BE49-F238E27FC236}">
                  <a16:creationId xmlns:a16="http://schemas.microsoft.com/office/drawing/2014/main" id="{9308F209-A61B-4854-B3A3-80A46DED8DB5}"/>
                </a:ext>
              </a:extLst>
            </p:cNvPr>
            <p:cNvSpPr/>
            <p:nvPr/>
          </p:nvSpPr>
          <p:spPr>
            <a:xfrm rot="21300000">
              <a:off x="4947922" y="2273552"/>
              <a:ext cx="2321840" cy="1238349"/>
            </a:xfrm>
            <a:custGeom>
              <a:avLst/>
              <a:gdLst>
                <a:gd name="connsiteX0" fmla="*/ 2321840 w 2321840"/>
                <a:gd name="connsiteY0" fmla="*/ 0 h 1238349"/>
                <a:gd name="connsiteX1" fmla="*/ 2213499 w 2321840"/>
                <a:gd name="connsiteY1" fmla="*/ 1238348 h 1238349"/>
                <a:gd name="connsiteX2" fmla="*/ 0 w 2321840"/>
                <a:gd name="connsiteY2" fmla="*/ 1238349 h 1238349"/>
                <a:gd name="connsiteX3" fmla="*/ 95192 w 2321840"/>
                <a:gd name="connsiteY3" fmla="*/ 150300 h 1238349"/>
                <a:gd name="connsiteX4" fmla="*/ 2321840 w 2321840"/>
                <a:gd name="connsiteY4" fmla="*/ 0 h 123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1840" h="1238349">
                  <a:moveTo>
                    <a:pt x="2321840" y="0"/>
                  </a:moveTo>
                  <a:lnTo>
                    <a:pt x="2213499" y="1238348"/>
                  </a:lnTo>
                  <a:lnTo>
                    <a:pt x="0" y="1238349"/>
                  </a:lnTo>
                  <a:lnTo>
                    <a:pt x="95192" y="150300"/>
                  </a:lnTo>
                  <a:lnTo>
                    <a:pt x="2321840" y="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46" name="Tekstvak 45">
              <a:extLst>
                <a:ext uri="{FF2B5EF4-FFF2-40B4-BE49-F238E27FC236}">
                  <a16:creationId xmlns:a16="http://schemas.microsoft.com/office/drawing/2014/main" id="{210EF221-9296-4AFB-9BB5-D9DEC9164260}"/>
                </a:ext>
              </a:extLst>
            </p:cNvPr>
            <p:cNvSpPr txBox="1"/>
            <p:nvPr/>
          </p:nvSpPr>
          <p:spPr>
            <a:xfrm>
              <a:off x="5015609" y="2677617"/>
              <a:ext cx="2189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Standaard</a:t>
              </a:r>
              <a:r>
                <a:rPr lang="nl-NL" sz="1400" dirty="0"/>
                <a:t> (concept)</a:t>
              </a:r>
              <a:endParaRPr lang="nl-NL" dirty="0"/>
            </a:p>
            <a:p>
              <a:pPr algn="ctr"/>
              <a:r>
                <a:rPr lang="nl-NL" sz="1400" b="1" dirty="0"/>
                <a:t>Algemeen, Functioneel</a:t>
              </a:r>
            </a:p>
          </p:txBody>
        </p:sp>
      </p:grpSp>
      <p:grpSp>
        <p:nvGrpSpPr>
          <p:cNvPr id="5" name="Groep 4">
            <a:extLst>
              <a:ext uri="{FF2B5EF4-FFF2-40B4-BE49-F238E27FC236}">
                <a16:creationId xmlns:a16="http://schemas.microsoft.com/office/drawing/2014/main" id="{49FD64CF-ED76-44BA-B5DE-18732C4B6789}"/>
              </a:ext>
            </a:extLst>
          </p:cNvPr>
          <p:cNvGrpSpPr/>
          <p:nvPr/>
        </p:nvGrpSpPr>
        <p:grpSpPr>
          <a:xfrm>
            <a:off x="4979660" y="3533314"/>
            <a:ext cx="2295236" cy="1357321"/>
            <a:chOff x="4979660" y="3533314"/>
            <a:chExt cx="2295236" cy="1357321"/>
          </a:xfrm>
        </p:grpSpPr>
        <p:sp>
          <p:nvSpPr>
            <p:cNvPr id="35" name="Vrije vorm: vorm 34">
              <a:extLst>
                <a:ext uri="{FF2B5EF4-FFF2-40B4-BE49-F238E27FC236}">
                  <a16:creationId xmlns:a16="http://schemas.microsoft.com/office/drawing/2014/main" id="{552A2740-6FED-4ED7-8262-0003E3BFDFBA}"/>
                </a:ext>
              </a:extLst>
            </p:cNvPr>
            <p:cNvSpPr/>
            <p:nvPr/>
          </p:nvSpPr>
          <p:spPr>
            <a:xfrm rot="21300000">
              <a:off x="4979660" y="3533314"/>
              <a:ext cx="2295236" cy="1357321"/>
            </a:xfrm>
            <a:custGeom>
              <a:avLst/>
              <a:gdLst>
                <a:gd name="connsiteX0" fmla="*/ 2295236 w 2295236"/>
                <a:gd name="connsiteY0" fmla="*/ 0 h 1357321"/>
                <a:gd name="connsiteX1" fmla="*/ 2176486 w 2295236"/>
                <a:gd name="connsiteY1" fmla="*/ 1357321 h 1357321"/>
                <a:gd name="connsiteX2" fmla="*/ 0 w 2295236"/>
                <a:gd name="connsiteY2" fmla="*/ 934255 h 1357321"/>
                <a:gd name="connsiteX3" fmla="*/ 81737 w 2295236"/>
                <a:gd name="connsiteY3" fmla="*/ 0 h 1357321"/>
                <a:gd name="connsiteX4" fmla="*/ 2295236 w 2295236"/>
                <a:gd name="connsiteY4" fmla="*/ 0 h 1357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5236" h="1357321">
                  <a:moveTo>
                    <a:pt x="2295236" y="0"/>
                  </a:moveTo>
                  <a:lnTo>
                    <a:pt x="2176486" y="1357321"/>
                  </a:lnTo>
                  <a:lnTo>
                    <a:pt x="0" y="934255"/>
                  </a:lnTo>
                  <a:lnTo>
                    <a:pt x="81737" y="0"/>
                  </a:lnTo>
                  <a:lnTo>
                    <a:pt x="2295236" y="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47" name="Tekstvak 46">
              <a:extLst>
                <a:ext uri="{FF2B5EF4-FFF2-40B4-BE49-F238E27FC236}">
                  <a16:creationId xmlns:a16="http://schemas.microsoft.com/office/drawing/2014/main" id="{19FE67E9-2F5C-401E-AFE8-C5357AEC1E9D}"/>
                </a:ext>
              </a:extLst>
            </p:cNvPr>
            <p:cNvSpPr txBox="1"/>
            <p:nvPr/>
          </p:nvSpPr>
          <p:spPr>
            <a:xfrm>
              <a:off x="5004733" y="3793330"/>
              <a:ext cx="2189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Standaard</a:t>
              </a:r>
              <a:r>
                <a:rPr lang="nl-NL" sz="1400" b="1" dirty="0"/>
                <a:t> </a:t>
              </a:r>
              <a:r>
                <a:rPr lang="nl-NL" sz="1400" dirty="0"/>
                <a:t> (concept)</a:t>
              </a:r>
              <a:endParaRPr lang="nl-NL" b="1" dirty="0"/>
            </a:p>
            <a:p>
              <a:pPr algn="ctr"/>
              <a:r>
                <a:rPr lang="nl-NL" sz="1400" b="1" dirty="0" err="1"/>
                <a:t>RESTful</a:t>
              </a:r>
              <a:r>
                <a:rPr lang="nl-NL" sz="1400" b="1" dirty="0"/>
                <a:t> Notificaties</a:t>
              </a:r>
            </a:p>
          </p:txBody>
        </p:sp>
      </p:grpSp>
      <p:grpSp>
        <p:nvGrpSpPr>
          <p:cNvPr id="6" name="Groep 5">
            <a:extLst>
              <a:ext uri="{FF2B5EF4-FFF2-40B4-BE49-F238E27FC236}">
                <a16:creationId xmlns:a16="http://schemas.microsoft.com/office/drawing/2014/main" id="{71CF6ED2-1DA1-44AB-A433-AA9CCF795674}"/>
              </a:ext>
            </a:extLst>
          </p:cNvPr>
          <p:cNvGrpSpPr/>
          <p:nvPr/>
        </p:nvGrpSpPr>
        <p:grpSpPr>
          <a:xfrm>
            <a:off x="4983354" y="4490691"/>
            <a:ext cx="2260703" cy="1497284"/>
            <a:chOff x="4983354" y="4490691"/>
            <a:chExt cx="2260703" cy="1497284"/>
          </a:xfrm>
        </p:grpSpPr>
        <p:sp>
          <p:nvSpPr>
            <p:cNvPr id="32" name="Vrije vorm: vorm 31">
              <a:extLst>
                <a:ext uri="{FF2B5EF4-FFF2-40B4-BE49-F238E27FC236}">
                  <a16:creationId xmlns:a16="http://schemas.microsoft.com/office/drawing/2014/main" id="{8FC81E62-8476-4FCB-85E7-795A70821C72}"/>
                </a:ext>
              </a:extLst>
            </p:cNvPr>
            <p:cNvSpPr/>
            <p:nvPr/>
          </p:nvSpPr>
          <p:spPr>
            <a:xfrm rot="21300000">
              <a:off x="4983354" y="4490691"/>
              <a:ext cx="2260703" cy="1497284"/>
            </a:xfrm>
            <a:custGeom>
              <a:avLst/>
              <a:gdLst>
                <a:gd name="connsiteX0" fmla="*/ 84218 w 2260703"/>
                <a:gd name="connsiteY0" fmla="*/ 0 h 1497284"/>
                <a:gd name="connsiteX1" fmla="*/ 2260703 w 2260703"/>
                <a:gd name="connsiteY1" fmla="*/ 423066 h 1497284"/>
                <a:gd name="connsiteX2" fmla="*/ 2166721 w 2260703"/>
                <a:gd name="connsiteY2" fmla="*/ 1497284 h 1497284"/>
                <a:gd name="connsiteX3" fmla="*/ 0 w 2260703"/>
                <a:gd name="connsiteY3" fmla="*/ 962614 h 1497284"/>
                <a:gd name="connsiteX4" fmla="*/ 84218 w 2260703"/>
                <a:gd name="connsiteY4" fmla="*/ 0 h 1497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0703" h="1497284">
                  <a:moveTo>
                    <a:pt x="84218" y="0"/>
                  </a:moveTo>
                  <a:lnTo>
                    <a:pt x="2260703" y="423066"/>
                  </a:lnTo>
                  <a:lnTo>
                    <a:pt x="2166721" y="1497284"/>
                  </a:lnTo>
                  <a:lnTo>
                    <a:pt x="0" y="962614"/>
                  </a:lnTo>
                  <a:lnTo>
                    <a:pt x="84218" y="0"/>
                  </a:ln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48" name="Tekstvak 47">
              <a:extLst>
                <a:ext uri="{FF2B5EF4-FFF2-40B4-BE49-F238E27FC236}">
                  <a16:creationId xmlns:a16="http://schemas.microsoft.com/office/drawing/2014/main" id="{CA85001C-1C70-45F8-A0B1-400EE99074C4}"/>
                </a:ext>
              </a:extLst>
            </p:cNvPr>
            <p:cNvSpPr txBox="1"/>
            <p:nvPr/>
          </p:nvSpPr>
          <p:spPr>
            <a:xfrm>
              <a:off x="5013998" y="4866397"/>
              <a:ext cx="2189687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Standaard</a:t>
              </a:r>
            </a:p>
            <a:p>
              <a:pPr algn="ctr"/>
              <a:r>
                <a:rPr lang="nl-NL" sz="1600" b="1" dirty="0" err="1"/>
                <a:t>ebMS</a:t>
              </a:r>
              <a:r>
                <a:rPr lang="nl-NL" sz="1600" b="1" dirty="0"/>
                <a:t>, AMQP …</a:t>
              </a:r>
            </a:p>
          </p:txBody>
        </p:sp>
      </p:grpSp>
      <p:grpSp>
        <p:nvGrpSpPr>
          <p:cNvPr id="7" name="Groep 6">
            <a:extLst>
              <a:ext uri="{FF2B5EF4-FFF2-40B4-BE49-F238E27FC236}">
                <a16:creationId xmlns:a16="http://schemas.microsoft.com/office/drawing/2014/main" id="{D616DE9C-43A1-4E73-A07A-D14DD74121AC}"/>
              </a:ext>
            </a:extLst>
          </p:cNvPr>
          <p:cNvGrpSpPr/>
          <p:nvPr/>
        </p:nvGrpSpPr>
        <p:grpSpPr>
          <a:xfrm>
            <a:off x="7388980" y="1893640"/>
            <a:ext cx="2335360" cy="1392873"/>
            <a:chOff x="7388980" y="1893640"/>
            <a:chExt cx="2335360" cy="1392873"/>
          </a:xfrm>
        </p:grpSpPr>
        <p:sp>
          <p:nvSpPr>
            <p:cNvPr id="41" name="Vrije vorm: vorm 40">
              <a:extLst>
                <a:ext uri="{FF2B5EF4-FFF2-40B4-BE49-F238E27FC236}">
                  <a16:creationId xmlns:a16="http://schemas.microsoft.com/office/drawing/2014/main" id="{20A982E3-DB69-45F1-ABB0-42E9A0799464}"/>
                </a:ext>
              </a:extLst>
            </p:cNvPr>
            <p:cNvSpPr/>
            <p:nvPr/>
          </p:nvSpPr>
          <p:spPr>
            <a:xfrm rot="21300000">
              <a:off x="7388980" y="1893640"/>
              <a:ext cx="2335360" cy="1392873"/>
            </a:xfrm>
            <a:custGeom>
              <a:avLst/>
              <a:gdLst>
                <a:gd name="connsiteX0" fmla="*/ 2335360 w 2335360"/>
                <a:gd name="connsiteY0" fmla="*/ 0 h 1392873"/>
                <a:gd name="connsiteX1" fmla="*/ 2213499 w 2335360"/>
                <a:gd name="connsiteY1" fmla="*/ 1392872 h 1392873"/>
                <a:gd name="connsiteX2" fmla="*/ 0 w 2335360"/>
                <a:gd name="connsiteY2" fmla="*/ 1392873 h 1392873"/>
                <a:gd name="connsiteX3" fmla="*/ 108711 w 2335360"/>
                <a:gd name="connsiteY3" fmla="*/ 150300 h 1392873"/>
                <a:gd name="connsiteX4" fmla="*/ 2335360 w 2335360"/>
                <a:gd name="connsiteY4" fmla="*/ 0 h 139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5360" h="1392873">
                  <a:moveTo>
                    <a:pt x="2335360" y="0"/>
                  </a:moveTo>
                  <a:lnTo>
                    <a:pt x="2213499" y="1392872"/>
                  </a:lnTo>
                  <a:lnTo>
                    <a:pt x="0" y="1392873"/>
                  </a:lnTo>
                  <a:lnTo>
                    <a:pt x="108711" y="150300"/>
                  </a:lnTo>
                  <a:lnTo>
                    <a:pt x="2335360" y="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Autofit/>
            </a:bodyPr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49" name="Tekstvak 48">
              <a:extLst>
                <a:ext uri="{FF2B5EF4-FFF2-40B4-BE49-F238E27FC236}">
                  <a16:creationId xmlns:a16="http://schemas.microsoft.com/office/drawing/2014/main" id="{8F8D653E-1BFA-496B-9774-C922DFE5B1F2}"/>
                </a:ext>
              </a:extLst>
            </p:cNvPr>
            <p:cNvSpPr txBox="1"/>
            <p:nvPr/>
          </p:nvSpPr>
          <p:spPr>
            <a:xfrm>
              <a:off x="7470585" y="2510157"/>
              <a:ext cx="21896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Beproeving 1</a:t>
              </a:r>
              <a:endParaRPr lang="nl-NL" sz="1400" b="1" dirty="0"/>
            </a:p>
          </p:txBody>
        </p:sp>
      </p:grpSp>
      <p:grpSp>
        <p:nvGrpSpPr>
          <p:cNvPr id="10" name="Groep 9">
            <a:extLst>
              <a:ext uri="{FF2B5EF4-FFF2-40B4-BE49-F238E27FC236}">
                <a16:creationId xmlns:a16="http://schemas.microsoft.com/office/drawing/2014/main" id="{6295167B-41C1-4CA0-9388-4A606B3C8FE1}"/>
              </a:ext>
            </a:extLst>
          </p:cNvPr>
          <p:cNvGrpSpPr/>
          <p:nvPr/>
        </p:nvGrpSpPr>
        <p:grpSpPr>
          <a:xfrm>
            <a:off x="7406131" y="3309153"/>
            <a:ext cx="2337930" cy="1845322"/>
            <a:chOff x="7406131" y="3309153"/>
            <a:chExt cx="2337930" cy="1845322"/>
          </a:xfrm>
        </p:grpSpPr>
        <p:sp>
          <p:nvSpPr>
            <p:cNvPr id="38" name="Vrije vorm: vorm 37">
              <a:extLst>
                <a:ext uri="{FF2B5EF4-FFF2-40B4-BE49-F238E27FC236}">
                  <a16:creationId xmlns:a16="http://schemas.microsoft.com/office/drawing/2014/main" id="{836CD7C1-5E2D-4AE3-8DE1-D1F58BAC9CD7}"/>
                </a:ext>
              </a:extLst>
            </p:cNvPr>
            <p:cNvSpPr/>
            <p:nvPr/>
          </p:nvSpPr>
          <p:spPr>
            <a:xfrm rot="21300000">
              <a:off x="7406131" y="3309153"/>
              <a:ext cx="2337930" cy="1845322"/>
            </a:xfrm>
            <a:custGeom>
              <a:avLst/>
              <a:gdLst>
                <a:gd name="connsiteX0" fmla="*/ 2337930 w 2337930"/>
                <a:gd name="connsiteY0" fmla="*/ 1 h 1845322"/>
                <a:gd name="connsiteX1" fmla="*/ 2176486 w 2337930"/>
                <a:gd name="connsiteY1" fmla="*/ 1845322 h 1845322"/>
                <a:gd name="connsiteX2" fmla="*/ 0 w 2337930"/>
                <a:gd name="connsiteY2" fmla="*/ 1422255 h 1845322"/>
                <a:gd name="connsiteX3" fmla="*/ 124431 w 2337930"/>
                <a:gd name="connsiteY3" fmla="*/ 0 h 1845322"/>
                <a:gd name="connsiteX4" fmla="*/ 2337930 w 2337930"/>
                <a:gd name="connsiteY4" fmla="*/ 1 h 184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7930" h="1845322">
                  <a:moveTo>
                    <a:pt x="2337930" y="1"/>
                  </a:moveTo>
                  <a:lnTo>
                    <a:pt x="2176486" y="1845322"/>
                  </a:lnTo>
                  <a:lnTo>
                    <a:pt x="0" y="1422255"/>
                  </a:lnTo>
                  <a:lnTo>
                    <a:pt x="124431" y="0"/>
                  </a:lnTo>
                  <a:lnTo>
                    <a:pt x="2337930" y="1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Autofit/>
            </a:bodyPr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50" name="Tekstvak 49">
              <a:extLst>
                <a:ext uri="{FF2B5EF4-FFF2-40B4-BE49-F238E27FC236}">
                  <a16:creationId xmlns:a16="http://schemas.microsoft.com/office/drawing/2014/main" id="{136A9FCC-89F4-4011-9CF6-B8068A067BF9}"/>
                </a:ext>
              </a:extLst>
            </p:cNvPr>
            <p:cNvSpPr txBox="1"/>
            <p:nvPr/>
          </p:nvSpPr>
          <p:spPr>
            <a:xfrm>
              <a:off x="7440655" y="3926416"/>
              <a:ext cx="22050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Beproeving 2</a:t>
              </a:r>
              <a:endParaRPr lang="nl-NL" sz="1400" b="1" dirty="0"/>
            </a:p>
          </p:txBody>
        </p:sp>
      </p:grpSp>
      <p:pic>
        <p:nvPicPr>
          <p:cNvPr id="71" name="Graphic 70" descr="Recycleren met effen opvulling">
            <a:extLst>
              <a:ext uri="{FF2B5EF4-FFF2-40B4-BE49-F238E27FC236}">
                <a16:creationId xmlns:a16="http://schemas.microsoft.com/office/drawing/2014/main" id="{E8B8F92F-3280-46EB-80F9-815A384653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24600" y="2856605"/>
            <a:ext cx="1028842" cy="1028842"/>
          </a:xfrm>
          <a:prstGeom prst="rect">
            <a:avLst/>
          </a:prstGeom>
        </p:spPr>
      </p:pic>
      <p:sp>
        <p:nvSpPr>
          <p:cNvPr id="74" name="Pijl: rechts 73">
            <a:extLst>
              <a:ext uri="{FF2B5EF4-FFF2-40B4-BE49-F238E27FC236}">
                <a16:creationId xmlns:a16="http://schemas.microsoft.com/office/drawing/2014/main" id="{413DF9E2-246F-46C6-AF2D-BD2D00895F78}"/>
              </a:ext>
            </a:extLst>
          </p:cNvPr>
          <p:cNvSpPr/>
          <p:nvPr/>
        </p:nvSpPr>
        <p:spPr>
          <a:xfrm>
            <a:off x="2179538" y="3749811"/>
            <a:ext cx="674756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5" name="Pijl: rechts 74">
            <a:extLst>
              <a:ext uri="{FF2B5EF4-FFF2-40B4-BE49-F238E27FC236}">
                <a16:creationId xmlns:a16="http://schemas.microsoft.com/office/drawing/2014/main" id="{8D9EB1B3-8F2D-473A-AB0D-62F583857300}"/>
              </a:ext>
            </a:extLst>
          </p:cNvPr>
          <p:cNvSpPr/>
          <p:nvPr/>
        </p:nvSpPr>
        <p:spPr>
          <a:xfrm>
            <a:off x="4506620" y="2950762"/>
            <a:ext cx="674756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6" name="Pijl: rechts 75">
            <a:extLst>
              <a:ext uri="{FF2B5EF4-FFF2-40B4-BE49-F238E27FC236}">
                <a16:creationId xmlns:a16="http://schemas.microsoft.com/office/drawing/2014/main" id="{1781AB7A-920C-4354-A891-7CB68AEAE5B0}"/>
              </a:ext>
            </a:extLst>
          </p:cNvPr>
          <p:cNvSpPr/>
          <p:nvPr/>
        </p:nvSpPr>
        <p:spPr>
          <a:xfrm>
            <a:off x="4506620" y="3881206"/>
            <a:ext cx="674756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6" name="Rechthoek: ezelsoor 25">
            <a:extLst>
              <a:ext uri="{FF2B5EF4-FFF2-40B4-BE49-F238E27FC236}">
                <a16:creationId xmlns:a16="http://schemas.microsoft.com/office/drawing/2014/main" id="{83347B23-20A8-4785-935B-D82BF4574534}"/>
              </a:ext>
            </a:extLst>
          </p:cNvPr>
          <p:cNvSpPr/>
          <p:nvPr/>
        </p:nvSpPr>
        <p:spPr>
          <a:xfrm>
            <a:off x="697018" y="5596296"/>
            <a:ext cx="2205076" cy="490668"/>
          </a:xfrm>
          <a:prstGeom prst="foldedCorner">
            <a:avLst>
              <a:gd name="adj" fmla="val 26178"/>
            </a:avLst>
          </a:prstGeom>
          <a:solidFill>
            <a:schemeClr val="bg2">
              <a:alpha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200">
                <a:solidFill>
                  <a:schemeClr val="tx1"/>
                </a:solidFill>
              </a:rPr>
              <a:t>Randvoorwaarden en knelpunten buiten scope</a:t>
            </a:r>
          </a:p>
        </p:txBody>
      </p:sp>
      <p:sp>
        <p:nvSpPr>
          <p:cNvPr id="27" name="Pijl: rechts 26">
            <a:extLst>
              <a:ext uri="{FF2B5EF4-FFF2-40B4-BE49-F238E27FC236}">
                <a16:creationId xmlns:a16="http://schemas.microsoft.com/office/drawing/2014/main" id="{E9AE5539-4AF9-47E4-80A0-A0C2AFF18F94}"/>
              </a:ext>
            </a:extLst>
          </p:cNvPr>
          <p:cNvSpPr/>
          <p:nvPr/>
        </p:nvSpPr>
        <p:spPr>
          <a:xfrm rot="5400000">
            <a:off x="2146441" y="5147496"/>
            <a:ext cx="646330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774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 animBg="1"/>
      <p:bldP spid="76" grpId="0" animBg="1"/>
      <p:bldP spid="26" grpId="0" animBg="1"/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jl: rechts 20">
            <a:extLst>
              <a:ext uri="{FF2B5EF4-FFF2-40B4-BE49-F238E27FC236}">
                <a16:creationId xmlns:a16="http://schemas.microsoft.com/office/drawing/2014/main" id="{363C8F5E-1AD5-4680-82DC-93918AE2E2B5}"/>
              </a:ext>
            </a:extLst>
          </p:cNvPr>
          <p:cNvSpPr/>
          <p:nvPr/>
        </p:nvSpPr>
        <p:spPr>
          <a:xfrm>
            <a:off x="3100478" y="987449"/>
            <a:ext cx="5923153" cy="830510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0" i="0" u="none" strike="noStrike" kern="1200" cap="none" spc="0" normalizeH="0" baseline="0" noProof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Community</a:t>
            </a:r>
          </a:p>
        </p:txBody>
      </p:sp>
      <p:sp>
        <p:nvSpPr>
          <p:cNvPr id="22" name="Rechthoek: ezelsoor 21">
            <a:extLst>
              <a:ext uri="{FF2B5EF4-FFF2-40B4-BE49-F238E27FC236}">
                <a16:creationId xmlns:a16="http://schemas.microsoft.com/office/drawing/2014/main" id="{0AF1FF2D-3806-4FA2-9364-BB52CB6EFD9B}"/>
              </a:ext>
            </a:extLst>
          </p:cNvPr>
          <p:cNvSpPr/>
          <p:nvPr/>
        </p:nvSpPr>
        <p:spPr>
          <a:xfrm>
            <a:off x="700708" y="582301"/>
            <a:ext cx="2205076" cy="5698704"/>
          </a:xfrm>
          <a:prstGeom prst="foldedCorner">
            <a:avLst>
              <a:gd name="adj" fmla="val 10336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Informatie en uitgangspunten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9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hthoek: ezelsoor 22">
            <a:extLst>
              <a:ext uri="{FF2B5EF4-FFF2-40B4-BE49-F238E27FC236}">
                <a16:creationId xmlns:a16="http://schemas.microsoft.com/office/drawing/2014/main" id="{834BC575-9B8F-41B6-8CF9-7233A67FE5A8}"/>
              </a:ext>
            </a:extLst>
          </p:cNvPr>
          <p:cNvSpPr/>
          <p:nvPr/>
        </p:nvSpPr>
        <p:spPr>
          <a:xfrm>
            <a:off x="9247767" y="2842541"/>
            <a:ext cx="2205076" cy="830510"/>
          </a:xfrm>
          <a:prstGeom prst="foldedCorner">
            <a:avLst>
              <a:gd name="adj" fmla="val 3177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 Concept -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Standaard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RESTful</a:t>
            </a:r>
            <a:r>
              <a:rPr kumimoji="0" lang="nl-NL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Notificaties</a:t>
            </a:r>
          </a:p>
        </p:txBody>
      </p:sp>
      <p:sp>
        <p:nvSpPr>
          <p:cNvPr id="24" name="Pijl: rechts 23">
            <a:extLst>
              <a:ext uri="{FF2B5EF4-FFF2-40B4-BE49-F238E27FC236}">
                <a16:creationId xmlns:a16="http://schemas.microsoft.com/office/drawing/2014/main" id="{87FAE0DD-86D3-47B7-B714-C99778E8AF37}"/>
              </a:ext>
            </a:extLst>
          </p:cNvPr>
          <p:cNvSpPr/>
          <p:nvPr/>
        </p:nvSpPr>
        <p:spPr>
          <a:xfrm>
            <a:off x="3135921" y="2500728"/>
            <a:ext cx="5880358" cy="830510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0" i="0" u="none" strike="noStrike" kern="1200" cap="none" spc="0" normalizeH="0" baseline="0" noProof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Ontwerp </a:t>
            </a:r>
            <a:r>
              <a:rPr kumimoji="0" lang="nl-NL" sz="1400" b="0" i="0" u="none" strike="noStrike" kern="1200" cap="none" spc="0" normalizeH="0" baseline="0" noProof="0" err="1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RESTful</a:t>
            </a:r>
            <a:r>
              <a:rPr kumimoji="0" lang="nl-NL" sz="1400" b="0" i="0" u="none" strike="noStrike" kern="1200" cap="none" spc="0" normalizeH="0" baseline="0" noProof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Notificeren</a:t>
            </a:r>
          </a:p>
        </p:txBody>
      </p:sp>
      <p:sp>
        <p:nvSpPr>
          <p:cNvPr id="27" name="Pijl: rechts 26">
            <a:extLst>
              <a:ext uri="{FF2B5EF4-FFF2-40B4-BE49-F238E27FC236}">
                <a16:creationId xmlns:a16="http://schemas.microsoft.com/office/drawing/2014/main" id="{68E7BFB3-5E3D-45A5-A847-E04BF729EDB9}"/>
              </a:ext>
            </a:extLst>
          </p:cNvPr>
          <p:cNvSpPr/>
          <p:nvPr/>
        </p:nvSpPr>
        <p:spPr>
          <a:xfrm>
            <a:off x="3132584" y="4763864"/>
            <a:ext cx="1524602" cy="830510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0" i="0" u="none" strike="noStrike" kern="1200" cap="none" spc="0" normalizeH="0" baseline="0" noProof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Voorbereiden</a:t>
            </a:r>
          </a:p>
        </p:txBody>
      </p:sp>
      <p:pic>
        <p:nvPicPr>
          <p:cNvPr id="29" name="Graphic 28" descr="Recycleren met effen opvulling">
            <a:extLst>
              <a:ext uri="{FF2B5EF4-FFF2-40B4-BE49-F238E27FC236}">
                <a16:creationId xmlns:a16="http://schemas.microsoft.com/office/drawing/2014/main" id="{764B9B89-E749-41B2-BA9A-2ED2C2D3D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6427" y="5831418"/>
            <a:ext cx="353722" cy="353722"/>
          </a:xfrm>
          <a:prstGeom prst="rect">
            <a:avLst/>
          </a:prstGeom>
        </p:spPr>
      </p:pic>
      <p:sp>
        <p:nvSpPr>
          <p:cNvPr id="30" name="Rechthoek 29">
            <a:extLst>
              <a:ext uri="{FF2B5EF4-FFF2-40B4-BE49-F238E27FC236}">
                <a16:creationId xmlns:a16="http://schemas.microsoft.com/office/drawing/2014/main" id="{9EFC68B5-C998-4E15-A18D-E2035DEF22BF}"/>
              </a:ext>
            </a:extLst>
          </p:cNvPr>
          <p:cNvSpPr/>
          <p:nvPr/>
        </p:nvSpPr>
        <p:spPr>
          <a:xfrm>
            <a:off x="4881643" y="3960034"/>
            <a:ext cx="2182038" cy="103228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Beproeving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Notificeren met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RESTful</a:t>
            </a: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nl-NL" sz="1400" b="1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API’s</a:t>
            </a:r>
            <a:endParaRPr kumimoji="0" lang="nl-NL" sz="1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Rechthoek 43">
            <a:extLst>
              <a:ext uri="{FF2B5EF4-FFF2-40B4-BE49-F238E27FC236}">
                <a16:creationId xmlns:a16="http://schemas.microsoft.com/office/drawing/2014/main" id="{94D96F72-6484-4AAC-B50C-D8886B9BFE9B}"/>
              </a:ext>
            </a:extLst>
          </p:cNvPr>
          <p:cNvSpPr/>
          <p:nvPr/>
        </p:nvSpPr>
        <p:spPr>
          <a:xfrm>
            <a:off x="4883986" y="5310720"/>
            <a:ext cx="2188454" cy="103228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Beproeving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400" b="1">
                <a:solidFill>
                  <a:prstClr val="black"/>
                </a:solidFill>
                <a:latin typeface="Calibri" panose="020F0502020204030204"/>
              </a:rPr>
              <a:t>Algemeen Functionele Standaard</a:t>
            </a:r>
            <a:endParaRPr kumimoji="0" lang="nl-NL" sz="1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hthoek: ezelsoor 47">
            <a:extLst>
              <a:ext uri="{FF2B5EF4-FFF2-40B4-BE49-F238E27FC236}">
                <a16:creationId xmlns:a16="http://schemas.microsoft.com/office/drawing/2014/main" id="{BA0EAF6F-BE53-47D0-BEDE-0428A06D4513}"/>
              </a:ext>
            </a:extLst>
          </p:cNvPr>
          <p:cNvSpPr/>
          <p:nvPr/>
        </p:nvSpPr>
        <p:spPr>
          <a:xfrm>
            <a:off x="9256627" y="4763864"/>
            <a:ext cx="2205076" cy="830510"/>
          </a:xfrm>
          <a:prstGeom prst="foldedCorner">
            <a:avLst>
              <a:gd name="adj" fmla="val 3177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Bevindingen en beproevingen</a:t>
            </a:r>
            <a:endParaRPr kumimoji="0" lang="nl-NL" sz="11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Pijl: rechts 48">
            <a:extLst>
              <a:ext uri="{FF2B5EF4-FFF2-40B4-BE49-F238E27FC236}">
                <a16:creationId xmlns:a16="http://schemas.microsoft.com/office/drawing/2014/main" id="{150A327A-9105-4588-B5A5-45026F074F8B}"/>
              </a:ext>
            </a:extLst>
          </p:cNvPr>
          <p:cNvSpPr/>
          <p:nvPr/>
        </p:nvSpPr>
        <p:spPr>
          <a:xfrm>
            <a:off x="4757110" y="4764080"/>
            <a:ext cx="2601304" cy="830510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0" i="0" u="none" strike="noStrike" kern="1200" cap="none" spc="0" normalizeH="0" baseline="0" noProof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Uitvoeren</a:t>
            </a:r>
          </a:p>
        </p:txBody>
      </p:sp>
      <p:sp>
        <p:nvSpPr>
          <p:cNvPr id="50" name="Pijl: rechts 49">
            <a:extLst>
              <a:ext uri="{FF2B5EF4-FFF2-40B4-BE49-F238E27FC236}">
                <a16:creationId xmlns:a16="http://schemas.microsoft.com/office/drawing/2014/main" id="{7B6B79AF-6CF1-4181-A8E9-E81977857DB1}"/>
              </a:ext>
            </a:extLst>
          </p:cNvPr>
          <p:cNvSpPr/>
          <p:nvPr/>
        </p:nvSpPr>
        <p:spPr>
          <a:xfrm>
            <a:off x="7458709" y="4752847"/>
            <a:ext cx="1559010" cy="830510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0" i="0" u="none" strike="noStrike" kern="1200" cap="none" spc="0" normalizeH="0" baseline="0" noProof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Reflectie</a:t>
            </a:r>
          </a:p>
        </p:txBody>
      </p:sp>
      <p:sp>
        <p:nvSpPr>
          <p:cNvPr id="51" name="Rechthoek: ezelsoor 50">
            <a:extLst>
              <a:ext uri="{FF2B5EF4-FFF2-40B4-BE49-F238E27FC236}">
                <a16:creationId xmlns:a16="http://schemas.microsoft.com/office/drawing/2014/main" id="{06F8529A-DB85-4B48-961B-FA7C20D098C7}"/>
              </a:ext>
            </a:extLst>
          </p:cNvPr>
          <p:cNvSpPr/>
          <p:nvPr/>
        </p:nvSpPr>
        <p:spPr>
          <a:xfrm>
            <a:off x="9247765" y="565039"/>
            <a:ext cx="2205076" cy="885125"/>
          </a:xfrm>
          <a:prstGeom prst="foldedCorner">
            <a:avLst>
              <a:gd name="adj" fmla="val 3301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Afspraken</a:t>
            </a:r>
          </a:p>
        </p:txBody>
      </p:sp>
      <p:sp>
        <p:nvSpPr>
          <p:cNvPr id="52" name="Rechthoek: ezelsoor 51">
            <a:extLst>
              <a:ext uri="{FF2B5EF4-FFF2-40B4-BE49-F238E27FC236}">
                <a16:creationId xmlns:a16="http://schemas.microsoft.com/office/drawing/2014/main" id="{8263BB74-4553-403B-9B70-B8D230069C77}"/>
              </a:ext>
            </a:extLst>
          </p:cNvPr>
          <p:cNvSpPr/>
          <p:nvPr/>
        </p:nvSpPr>
        <p:spPr>
          <a:xfrm>
            <a:off x="9247765" y="1726442"/>
            <a:ext cx="2205076" cy="885125"/>
          </a:xfrm>
          <a:prstGeom prst="foldedCorner">
            <a:avLst>
              <a:gd name="adj" fmla="val 3167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Standaard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Algemeen, Functioneel</a:t>
            </a: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03285409-76D4-4F67-939A-154302D8B698}"/>
              </a:ext>
            </a:extLst>
          </p:cNvPr>
          <p:cNvGrpSpPr/>
          <p:nvPr/>
        </p:nvGrpSpPr>
        <p:grpSpPr>
          <a:xfrm>
            <a:off x="4537997" y="579361"/>
            <a:ext cx="3000533" cy="1637825"/>
            <a:chOff x="4537997" y="579361"/>
            <a:chExt cx="3000533" cy="1637825"/>
          </a:xfrm>
        </p:grpSpPr>
        <p:sp>
          <p:nvSpPr>
            <p:cNvPr id="4" name="Pijl: gekromd omlaag 3">
              <a:extLst>
                <a:ext uri="{FF2B5EF4-FFF2-40B4-BE49-F238E27FC236}">
                  <a16:creationId xmlns:a16="http://schemas.microsoft.com/office/drawing/2014/main" id="{2AA7DA42-D6BD-4E74-9915-499CD4B25953}"/>
                </a:ext>
              </a:extLst>
            </p:cNvPr>
            <p:cNvSpPr/>
            <p:nvPr/>
          </p:nvSpPr>
          <p:spPr>
            <a:xfrm>
              <a:off x="4974021" y="655709"/>
              <a:ext cx="2188535" cy="703783"/>
            </a:xfrm>
            <a:prstGeom prst="curvedDown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25" name="Pijl: gekromd omlaag 24">
              <a:extLst>
                <a:ext uri="{FF2B5EF4-FFF2-40B4-BE49-F238E27FC236}">
                  <a16:creationId xmlns:a16="http://schemas.microsoft.com/office/drawing/2014/main" id="{963D19E7-9EB4-4309-A32E-BFF27B517C35}"/>
                </a:ext>
              </a:extLst>
            </p:cNvPr>
            <p:cNvSpPr/>
            <p:nvPr/>
          </p:nvSpPr>
          <p:spPr>
            <a:xfrm rot="10800000">
              <a:off x="4906435" y="1473052"/>
              <a:ext cx="2188535" cy="703783"/>
            </a:xfrm>
            <a:prstGeom prst="curvedDown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schemeClr val="tx1"/>
                </a:solidFill>
              </a:endParaRP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CC6CDB2E-C194-4C30-9A78-394A06E89B9C}"/>
                </a:ext>
              </a:extLst>
            </p:cNvPr>
            <p:cNvSpPr/>
            <p:nvPr/>
          </p:nvSpPr>
          <p:spPr>
            <a:xfrm>
              <a:off x="4537997" y="581816"/>
              <a:ext cx="1196488" cy="46978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Presenteren</a:t>
              </a: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AA062EBF-D9BB-404C-A4CB-AE7B1565E0B5}"/>
                </a:ext>
              </a:extLst>
            </p:cNvPr>
            <p:cNvSpPr/>
            <p:nvPr/>
          </p:nvSpPr>
          <p:spPr>
            <a:xfrm>
              <a:off x="6283175" y="579361"/>
              <a:ext cx="1255355" cy="46978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Begeleiden discussies</a:t>
              </a:r>
            </a:p>
          </p:txBody>
        </p:sp>
        <p:sp>
          <p:nvSpPr>
            <p:cNvPr id="39" name="Rechthoek 38">
              <a:extLst>
                <a:ext uri="{FF2B5EF4-FFF2-40B4-BE49-F238E27FC236}">
                  <a16:creationId xmlns:a16="http://schemas.microsoft.com/office/drawing/2014/main" id="{06A1B78A-A58D-489C-BE03-253667147954}"/>
                </a:ext>
              </a:extLst>
            </p:cNvPr>
            <p:cNvSpPr/>
            <p:nvPr/>
          </p:nvSpPr>
          <p:spPr>
            <a:xfrm>
              <a:off x="5373026" y="1747399"/>
              <a:ext cx="1255355" cy="46978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Uitwerken</a:t>
              </a:r>
            </a:p>
          </p:txBody>
        </p:sp>
      </p:grpSp>
      <p:sp>
        <p:nvSpPr>
          <p:cNvPr id="26" name="Pijl: gekromd omlaag 25">
            <a:extLst>
              <a:ext uri="{FF2B5EF4-FFF2-40B4-BE49-F238E27FC236}">
                <a16:creationId xmlns:a16="http://schemas.microsoft.com/office/drawing/2014/main" id="{631E7E13-F4E9-4BE5-83F4-DE994B652B0F}"/>
              </a:ext>
            </a:extLst>
          </p:cNvPr>
          <p:cNvSpPr/>
          <p:nvPr/>
        </p:nvSpPr>
        <p:spPr>
          <a:xfrm>
            <a:off x="6432027" y="2934427"/>
            <a:ext cx="2188535" cy="703783"/>
          </a:xfrm>
          <a:prstGeom prst="curvedDown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sp>
        <p:nvSpPr>
          <p:cNvPr id="32" name="Pijl: gekromd omlaag 31">
            <a:extLst>
              <a:ext uri="{FF2B5EF4-FFF2-40B4-BE49-F238E27FC236}">
                <a16:creationId xmlns:a16="http://schemas.microsoft.com/office/drawing/2014/main" id="{7D9FA4A9-0977-47E3-97C3-FFD054D59A5B}"/>
              </a:ext>
            </a:extLst>
          </p:cNvPr>
          <p:cNvSpPr/>
          <p:nvPr/>
        </p:nvSpPr>
        <p:spPr>
          <a:xfrm rot="10800000">
            <a:off x="6364441" y="3751770"/>
            <a:ext cx="2188535" cy="703783"/>
          </a:xfrm>
          <a:prstGeom prst="curvedDown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sp>
        <p:nvSpPr>
          <p:cNvPr id="33" name="Slide Number Placeholder 1">
            <a:extLst>
              <a:ext uri="{FF2B5EF4-FFF2-40B4-BE49-F238E27FC236}">
                <a16:creationId xmlns:a16="http://schemas.microsoft.com/office/drawing/2014/main" id="{8350F807-6A7F-4C60-BB9A-9FCD47A8C486}"/>
              </a:ext>
            </a:extLst>
          </p:cNvPr>
          <p:cNvSpPr txBox="1">
            <a:spLocks/>
          </p:cNvSpPr>
          <p:nvPr/>
        </p:nvSpPr>
        <p:spPr>
          <a:xfrm>
            <a:off x="917067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nl-NL"/>
            </a:defPPr>
            <a:lvl1pPr algn="r" defTabSz="912813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Calibri" charset="0"/>
                <a:ea typeface="ＭＳ Ｐゴシック" charset="-128"/>
                <a:cs typeface="+mn-cs"/>
              </a:defRPr>
            </a:lvl1pPr>
            <a:lvl2pPr marL="455613" indent="1588" algn="l" defTabSz="912813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ＭＳ Ｐゴシック" charset="-128"/>
                <a:cs typeface="+mn-cs"/>
              </a:defRPr>
            </a:lvl2pPr>
            <a:lvl3pPr marL="912813" indent="1588" algn="l" defTabSz="912813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ＭＳ Ｐゴシック" charset="-128"/>
                <a:cs typeface="+mn-cs"/>
              </a:defRPr>
            </a:lvl3pPr>
            <a:lvl4pPr marL="1370013" indent="1588" algn="l" defTabSz="912813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ＭＳ Ｐゴシック" charset="-128"/>
                <a:cs typeface="+mn-cs"/>
              </a:defRPr>
            </a:lvl4pPr>
            <a:lvl5pPr marL="1827213" indent="1588" algn="l" defTabSz="912813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ＭＳ Ｐゴシック" charset="-128"/>
                <a:cs typeface="+mn-cs"/>
              </a:defRPr>
            </a:lvl9pPr>
          </a:lstStyle>
          <a:p>
            <a:pPr marL="0" marR="0" lvl="0" indent="0" algn="r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6817FC4-3A3B-4AEF-A4D7-B096304FB6D4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91281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783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4" grpId="0" animBg="1"/>
      <p:bldP spid="27" grpId="0" animBg="1"/>
      <p:bldP spid="30" grpId="0" animBg="1"/>
      <p:bldP spid="44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26" grpId="0" animBg="1"/>
      <p:bldP spid="3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21A41D7-BEB8-4F32-A025-CA2FA319A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84" y="53008"/>
            <a:ext cx="1405218" cy="1055594"/>
          </a:xfrm>
        </p:spPr>
        <p:txBody>
          <a:bodyPr>
            <a:normAutofit/>
          </a:bodyPr>
          <a:lstStyle/>
          <a:p>
            <a:r>
              <a:rPr lang="nl-NL" dirty="0"/>
              <a:t>Scope</a:t>
            </a:r>
            <a:br>
              <a:rPr lang="nl-NL" dirty="0"/>
            </a:br>
            <a:r>
              <a:rPr lang="nl-NL" dirty="0">
                <a:solidFill>
                  <a:schemeClr val="accent2">
                    <a:lumMod val="75000"/>
                  </a:schemeClr>
                </a:solidFill>
              </a:rPr>
              <a:t>Project</a:t>
            </a:r>
          </a:p>
        </p:txBody>
      </p:sp>
      <p:graphicFrame>
        <p:nvGraphicFramePr>
          <p:cNvPr id="6" name="Tabel 5">
            <a:extLst>
              <a:ext uri="{FF2B5EF4-FFF2-40B4-BE49-F238E27FC236}">
                <a16:creationId xmlns:a16="http://schemas.microsoft.com/office/drawing/2014/main" id="{33FDD64A-F5F7-4005-9B58-D17FF8836A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856769"/>
              </p:ext>
            </p:extLst>
          </p:nvPr>
        </p:nvGraphicFramePr>
        <p:xfrm>
          <a:off x="2311468" y="365072"/>
          <a:ext cx="9556679" cy="5174520"/>
        </p:xfrm>
        <a:graphic>
          <a:graphicData uri="http://schemas.openxmlformats.org/drawingml/2006/table">
            <a:tbl>
              <a:tblPr/>
              <a:tblGrid>
                <a:gridCol w="4859781">
                  <a:extLst>
                    <a:ext uri="{9D8B030D-6E8A-4147-A177-3AD203B41FA5}">
                      <a16:colId xmlns:a16="http://schemas.microsoft.com/office/drawing/2014/main" val="4257845445"/>
                    </a:ext>
                  </a:extLst>
                </a:gridCol>
                <a:gridCol w="242360">
                  <a:extLst>
                    <a:ext uri="{9D8B030D-6E8A-4147-A177-3AD203B41FA5}">
                      <a16:colId xmlns:a16="http://schemas.microsoft.com/office/drawing/2014/main" val="1494649166"/>
                    </a:ext>
                  </a:extLst>
                </a:gridCol>
                <a:gridCol w="4454538">
                  <a:extLst>
                    <a:ext uri="{9D8B030D-6E8A-4147-A177-3AD203B41FA5}">
                      <a16:colId xmlns:a16="http://schemas.microsoft.com/office/drawing/2014/main" val="9919911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1" i="0" noProof="0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Binnen scope</a:t>
                      </a:r>
                      <a:r>
                        <a:rPr lang="nl-NL" sz="1300" b="0" i="0" noProof="0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923C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1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1" i="0" noProof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Buiten scope</a:t>
                      </a:r>
                      <a:r>
                        <a:rPr lang="nl-NL" sz="1300" b="0" i="0" noProof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 </a:t>
                      </a:r>
                      <a:endParaRPr lang="nl-NL" sz="1300" b="0" i="0" noProof="0" dirty="0">
                        <a:effectLst/>
                        <a:latin typeface="Calibri"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6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453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Van overheid naar overheid (G2G) 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/>
                        </a:rPr>
                        <a:t>Notificeren van mensen (G2C), bedrijven (G2B, B2B)</a:t>
                      </a:r>
                      <a:endParaRPr lang="nl-NL" sz="1300" b="0" i="0" noProof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5855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Notificeren door en van applicaties (M2M)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endParaRPr lang="nl-NL" sz="1300" b="0" i="0" noProof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/>
                        </a:rPr>
                        <a:t>Notificeren bij microservices , </a:t>
                      </a:r>
                      <a:r>
                        <a:rPr lang="nl-NL" sz="1300" b="0" i="0" noProof="0" dirty="0" err="1">
                          <a:effectLst/>
                          <a:latin typeface="Calibri"/>
                        </a:rPr>
                        <a:t>serverless</a:t>
                      </a:r>
                      <a:r>
                        <a:rPr lang="nl-NL" sz="1300" b="0" i="0" noProof="0" dirty="0">
                          <a:effectLst/>
                          <a:latin typeface="Calibri"/>
                        </a:rPr>
                        <a:t> functies, Internet of </a:t>
                      </a:r>
                      <a:r>
                        <a:rPr lang="nl-NL" sz="1300" b="0" i="0" noProof="0" dirty="0" err="1">
                          <a:effectLst/>
                          <a:latin typeface="Calibri"/>
                        </a:rPr>
                        <a:t>Things</a:t>
                      </a:r>
                      <a:r>
                        <a:rPr lang="nl-NL" sz="1300" b="0" i="0" noProof="0" dirty="0"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1346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1 op N notificeren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 sz="1300" dirty="0"/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1 op 1 notificeren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05733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1-weg communicatie - Fire </a:t>
                      </a:r>
                      <a:r>
                        <a:rPr lang="nl-NL" sz="1300" b="0" i="0" noProof="0" dirty="0" err="1">
                          <a:effectLst/>
                          <a:latin typeface="Calibri" panose="020F0502020204030204" pitchFamily="34" charset="0"/>
                        </a:rPr>
                        <a:t>and</a:t>
                      </a: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nl-NL" sz="1300" b="0" i="0" noProof="0" dirty="0" err="1">
                          <a:effectLst/>
                          <a:latin typeface="Calibri" panose="020F0502020204030204" pitchFamily="34" charset="0"/>
                        </a:rPr>
                        <a:t>forget</a:t>
                      </a: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2-weg communicatie Procesorkestratie/</a:t>
                      </a:r>
                    </a:p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choreografie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1414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Gedistribueerd: binnen en over organisaties heen 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NL" sz="1300" b="0" i="0" noProof="0" dirty="0">
                        <a:effectLst/>
                        <a:highlight>
                          <a:srgbClr val="FFFF00"/>
                        </a:highlight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87719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Gebeurtenissen met en zonder gegevenswijzigingen in bronregistraties 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4048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Open en </a:t>
                      </a:r>
                      <a:r>
                        <a:rPr lang="nl-NL" sz="1300" b="0" i="0" noProof="0" dirty="0" err="1">
                          <a:effectLst/>
                          <a:latin typeface="Calibri" panose="020F0502020204030204" pitchFamily="34" charset="0"/>
                        </a:rPr>
                        <a:t>closed</a:t>
                      </a: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data  / Open en </a:t>
                      </a:r>
                      <a:r>
                        <a:rPr lang="nl-NL" sz="1300" b="0" i="0" noProof="0" dirty="0" err="1">
                          <a:effectLst/>
                          <a:latin typeface="Calibri" panose="020F0502020204030204" pitchFamily="34" charset="0"/>
                        </a:rPr>
                        <a:t>closed</a:t>
                      </a: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 diensten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endParaRPr lang="nl-NL" sz="1300" b="0" i="0" noProof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endParaRPr lang="nl-NL" sz="1300" b="0" i="0" noProof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262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</a:rPr>
                        <a:t>Beschrijven nut en noodzaak van </a:t>
                      </a:r>
                      <a:r>
                        <a:rPr lang="nl-NL" sz="1300" b="0" i="0" noProof="0" dirty="0" err="1">
                          <a:effectLst/>
                        </a:rPr>
                        <a:t>gebeurtenisgedreven</a:t>
                      </a:r>
                      <a:r>
                        <a:rPr lang="nl-NL" sz="1300" b="0" i="0" noProof="0" dirty="0">
                          <a:effectLst/>
                        </a:rPr>
                        <a:t> werken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Doel van en verwerking door afnemers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64181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Randvoorwaarden benoemen (juridisch, technisch, organisatorisch, beveiliging, …)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Randvoorwaarden invullen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492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Informatie, o.a. beschrijving van diverse stijlen, patronen en protocollen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52823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Aanbevelingen, afspraken, (concept) standaarden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endParaRPr lang="nl-NL" sz="1300" b="0" i="0" noProof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Technische architectuur, realisatie van voorzieningen 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53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Notificatie gerelateerde functionaliteit voor vervolgopvraging bij informatiearm notificeren 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nl-NL" sz="1300" b="0" i="0" noProof="0" dirty="0">
                          <a:effectLst/>
                          <a:latin typeface="Calibri" panose="020F0502020204030204" pitchFamily="34" charset="0"/>
                        </a:rPr>
                        <a:t>Algemene functionaliteit voor vervolgopvraging bij informatiearm notificeren </a:t>
                      </a:r>
                      <a:endParaRPr lang="nl-NL" sz="1300" b="0" i="0" noProof="0" dirty="0">
                        <a:effectLst/>
                      </a:endParaRPr>
                    </a:p>
                  </a:txBody>
                  <a:tcPr marL="108480" marR="108480" marT="54240" marB="5424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493583"/>
                  </a:ext>
                </a:extLst>
              </a:tr>
            </a:tbl>
          </a:graphicData>
        </a:graphic>
      </p:graphicFrame>
      <p:sp>
        <p:nvSpPr>
          <p:cNvPr id="8" name="Rechthoek 7">
            <a:extLst>
              <a:ext uri="{FF2B5EF4-FFF2-40B4-BE49-F238E27FC236}">
                <a16:creationId xmlns:a16="http://schemas.microsoft.com/office/drawing/2014/main" id="{9246A659-AF76-40A3-822C-055D859F8968}"/>
              </a:ext>
            </a:extLst>
          </p:cNvPr>
          <p:cNvSpPr/>
          <p:nvPr/>
        </p:nvSpPr>
        <p:spPr>
          <a:xfrm>
            <a:off x="195547" y="5986029"/>
            <a:ext cx="4500210" cy="7434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>
                <a:solidFill>
                  <a:sysClr val="windowText" lastClr="000000"/>
                </a:solidFill>
              </a:rPr>
              <a:t>Dit is de scope van het project. </a:t>
            </a:r>
            <a:r>
              <a:rPr lang="nl-NL" sz="1600" dirty="0">
                <a:solidFill>
                  <a:schemeClr val="accent2">
                    <a:lumMod val="75000"/>
                  </a:schemeClr>
                </a:solidFill>
              </a:rPr>
              <a:t>De community kan de scope na afloop van het project gaan verbreden.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653A786D-DD12-4F9D-B5A4-3E54C722EA40}"/>
              </a:ext>
            </a:extLst>
          </p:cNvPr>
          <p:cNvSpPr/>
          <p:nvPr/>
        </p:nvSpPr>
        <p:spPr>
          <a:xfrm rot="16200000">
            <a:off x="653328" y="1983516"/>
            <a:ext cx="2837792" cy="305424"/>
          </a:xfrm>
          <a:prstGeom prst="rect">
            <a:avLst/>
          </a:prstGeom>
          <a:solidFill>
            <a:srgbClr val="7692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Waarover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FDE909F-8186-438E-A0DE-ADCCC17AE0BE}"/>
              </a:ext>
            </a:extLst>
          </p:cNvPr>
          <p:cNvSpPr/>
          <p:nvPr/>
        </p:nvSpPr>
        <p:spPr>
          <a:xfrm rot="16200000">
            <a:off x="1050892" y="4510455"/>
            <a:ext cx="2042661" cy="305425"/>
          </a:xfrm>
          <a:prstGeom prst="rect">
            <a:avLst/>
          </a:prstGeom>
          <a:solidFill>
            <a:srgbClr val="7692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Resultaten</a:t>
            </a:r>
          </a:p>
        </p:txBody>
      </p:sp>
    </p:spTree>
    <p:extLst>
      <p:ext uri="{BB962C8B-B14F-4D97-AF65-F5344CB8AC3E}">
        <p14:creationId xmlns:p14="http://schemas.microsoft.com/office/powerpoint/2010/main" val="4273443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8B43E4F-DB90-4A56-8D89-16167C4FA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Eerste resultaten inhoudelijke verkenning</a:t>
            </a:r>
          </a:p>
        </p:txBody>
      </p:sp>
    </p:spTree>
    <p:extLst>
      <p:ext uri="{BB962C8B-B14F-4D97-AF65-F5344CB8AC3E}">
        <p14:creationId xmlns:p14="http://schemas.microsoft.com/office/powerpoint/2010/main" val="3207875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ep 14">
            <a:extLst>
              <a:ext uri="{FF2B5EF4-FFF2-40B4-BE49-F238E27FC236}">
                <a16:creationId xmlns:a16="http://schemas.microsoft.com/office/drawing/2014/main" id="{F88031C0-5F8A-4A11-9B17-F8AA7D44C388}"/>
              </a:ext>
            </a:extLst>
          </p:cNvPr>
          <p:cNvGrpSpPr/>
          <p:nvPr/>
        </p:nvGrpSpPr>
        <p:grpSpPr>
          <a:xfrm>
            <a:off x="1171307" y="1661821"/>
            <a:ext cx="10874423" cy="4769011"/>
            <a:chOff x="1171307" y="1661821"/>
            <a:chExt cx="10874423" cy="4769011"/>
          </a:xfrm>
        </p:grpSpPr>
        <p:sp>
          <p:nvSpPr>
            <p:cNvPr id="68" name="Trapezium 67">
              <a:extLst>
                <a:ext uri="{FF2B5EF4-FFF2-40B4-BE49-F238E27FC236}">
                  <a16:creationId xmlns:a16="http://schemas.microsoft.com/office/drawing/2014/main" id="{4A87F5CE-EB4A-41E3-81EA-B0AEF2E1E373}"/>
                </a:ext>
              </a:extLst>
            </p:cNvPr>
            <p:cNvSpPr/>
            <p:nvPr/>
          </p:nvSpPr>
          <p:spPr>
            <a:xfrm rot="16200000">
              <a:off x="4224013" y="-1390885"/>
              <a:ext cx="4769011" cy="10874423"/>
            </a:xfrm>
            <a:prstGeom prst="trapezoid">
              <a:avLst>
                <a:gd name="adj" fmla="val 37658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7" name="Tekstvak 66">
              <a:extLst>
                <a:ext uri="{FF2B5EF4-FFF2-40B4-BE49-F238E27FC236}">
                  <a16:creationId xmlns:a16="http://schemas.microsoft.com/office/drawing/2014/main" id="{D1D4411C-8CAA-442F-9502-45E51DAE814E}"/>
                </a:ext>
              </a:extLst>
            </p:cNvPr>
            <p:cNvSpPr txBox="1"/>
            <p:nvPr/>
          </p:nvSpPr>
          <p:spPr>
            <a:xfrm>
              <a:off x="10008937" y="3679681"/>
              <a:ext cx="16722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2400" b="1" dirty="0"/>
                <a:t>Community</a:t>
              </a:r>
            </a:p>
          </p:txBody>
        </p:sp>
      </p:grpSp>
      <p:sp>
        <p:nvSpPr>
          <p:cNvPr id="63" name="Rechthoek 62">
            <a:extLst>
              <a:ext uri="{FF2B5EF4-FFF2-40B4-BE49-F238E27FC236}">
                <a16:creationId xmlns:a16="http://schemas.microsoft.com/office/drawing/2014/main" id="{E44EA4D2-8EB3-4076-85B1-C3038333D013}"/>
              </a:ext>
            </a:extLst>
          </p:cNvPr>
          <p:cNvSpPr/>
          <p:nvPr/>
        </p:nvSpPr>
        <p:spPr>
          <a:xfrm>
            <a:off x="119336" y="119641"/>
            <a:ext cx="11953328" cy="5730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b="1">
                <a:solidFill>
                  <a:schemeClr val="accent1">
                    <a:lumMod val="50000"/>
                  </a:schemeClr>
                </a:solidFill>
              </a:rPr>
              <a:t>Nederlandse Notificatie Strategie</a:t>
            </a:r>
          </a:p>
        </p:txBody>
      </p:sp>
      <p:sp>
        <p:nvSpPr>
          <p:cNvPr id="65" name="Rechthoek 64">
            <a:extLst>
              <a:ext uri="{FF2B5EF4-FFF2-40B4-BE49-F238E27FC236}">
                <a16:creationId xmlns:a16="http://schemas.microsoft.com/office/drawing/2014/main" id="{3F8C6E8D-CF8B-4104-8F44-2BD44A7577AF}"/>
              </a:ext>
            </a:extLst>
          </p:cNvPr>
          <p:cNvSpPr/>
          <p:nvPr/>
        </p:nvSpPr>
        <p:spPr>
          <a:xfrm>
            <a:off x="119336" y="1127532"/>
            <a:ext cx="9509220" cy="3772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accent1">
                    <a:lumMod val="50000"/>
                  </a:schemeClr>
                </a:solidFill>
              </a:rPr>
              <a:t>Project Notificatie Services deel 2</a:t>
            </a:r>
            <a:endParaRPr lang="nl-NL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38DE32F2-44C2-45EE-9C04-C6E9A3E12275}"/>
              </a:ext>
            </a:extLst>
          </p:cNvPr>
          <p:cNvGrpSpPr/>
          <p:nvPr/>
        </p:nvGrpSpPr>
        <p:grpSpPr>
          <a:xfrm>
            <a:off x="136725" y="2937597"/>
            <a:ext cx="2214622" cy="2189646"/>
            <a:chOff x="136725" y="2937597"/>
            <a:chExt cx="2214622" cy="2189646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11" name="Trapezium 10">
              <a:extLst>
                <a:ext uri="{FF2B5EF4-FFF2-40B4-BE49-F238E27FC236}">
                  <a16:creationId xmlns:a16="http://schemas.microsoft.com/office/drawing/2014/main" id="{E48D0D6C-60C8-4184-A954-178712A6825A}"/>
                </a:ext>
              </a:extLst>
            </p:cNvPr>
            <p:cNvSpPr/>
            <p:nvPr/>
          </p:nvSpPr>
          <p:spPr>
            <a:xfrm rot="16200000">
              <a:off x="153986" y="2929882"/>
              <a:ext cx="2189646" cy="2205076"/>
            </a:xfrm>
            <a:prstGeom prst="trapezoid">
              <a:avLst>
                <a:gd name="adj" fmla="val 15682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1B49C704-AFC1-4924-92AC-DF593B90AAE1}"/>
                </a:ext>
              </a:extLst>
            </p:cNvPr>
            <p:cNvSpPr txBox="1"/>
            <p:nvPr/>
          </p:nvSpPr>
          <p:spPr>
            <a:xfrm>
              <a:off x="136725" y="3709253"/>
              <a:ext cx="220507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Informatie en</a:t>
              </a:r>
            </a:p>
            <a:p>
              <a:pPr algn="ctr"/>
              <a:r>
                <a:rPr lang="nl-NL" b="1" dirty="0"/>
                <a:t>kaders</a:t>
              </a:r>
            </a:p>
          </p:txBody>
        </p:sp>
      </p:grpSp>
      <p:grpSp>
        <p:nvGrpSpPr>
          <p:cNvPr id="3" name="Groep 2">
            <a:extLst>
              <a:ext uri="{FF2B5EF4-FFF2-40B4-BE49-F238E27FC236}">
                <a16:creationId xmlns:a16="http://schemas.microsoft.com/office/drawing/2014/main" id="{C59C4693-60B4-4C07-AC54-BCB90569AC5B}"/>
              </a:ext>
            </a:extLst>
          </p:cNvPr>
          <p:cNvGrpSpPr/>
          <p:nvPr/>
        </p:nvGrpSpPr>
        <p:grpSpPr>
          <a:xfrm>
            <a:off x="2574912" y="2557854"/>
            <a:ext cx="2214709" cy="2962354"/>
            <a:chOff x="2574912" y="2557854"/>
            <a:chExt cx="2214709" cy="2962354"/>
          </a:xfrm>
        </p:grpSpPr>
        <p:sp>
          <p:nvSpPr>
            <p:cNvPr id="13" name="Trapezium 12">
              <a:extLst>
                <a:ext uri="{FF2B5EF4-FFF2-40B4-BE49-F238E27FC236}">
                  <a16:creationId xmlns:a16="http://schemas.microsoft.com/office/drawing/2014/main" id="{538764C4-B429-4C9A-8C5D-2C5F4A1359B3}"/>
                </a:ext>
              </a:extLst>
            </p:cNvPr>
            <p:cNvSpPr/>
            <p:nvPr/>
          </p:nvSpPr>
          <p:spPr>
            <a:xfrm rot="16200000">
              <a:off x="2205906" y="2936493"/>
              <a:ext cx="2962354" cy="2205076"/>
            </a:xfrm>
            <a:prstGeom prst="trapezoid">
              <a:avLst>
                <a:gd name="adj" fmla="val 15682"/>
              </a:avLst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Tekstvak 13">
              <a:extLst>
                <a:ext uri="{FF2B5EF4-FFF2-40B4-BE49-F238E27FC236}">
                  <a16:creationId xmlns:a16="http://schemas.microsoft.com/office/drawing/2014/main" id="{382ABE8A-0180-4356-82ED-2133E3C40139}"/>
                </a:ext>
              </a:extLst>
            </p:cNvPr>
            <p:cNvSpPr txBox="1"/>
            <p:nvPr/>
          </p:nvSpPr>
          <p:spPr>
            <a:xfrm>
              <a:off x="2574912" y="3679681"/>
              <a:ext cx="2207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Afspraken en handreikingen</a:t>
              </a:r>
            </a:p>
          </p:txBody>
        </p:sp>
      </p:grpSp>
      <p:grpSp>
        <p:nvGrpSpPr>
          <p:cNvPr id="4" name="Groep 3">
            <a:extLst>
              <a:ext uri="{FF2B5EF4-FFF2-40B4-BE49-F238E27FC236}">
                <a16:creationId xmlns:a16="http://schemas.microsoft.com/office/drawing/2014/main" id="{44DC27FE-530A-40DF-A6B9-92E0FED48F60}"/>
              </a:ext>
            </a:extLst>
          </p:cNvPr>
          <p:cNvGrpSpPr/>
          <p:nvPr/>
        </p:nvGrpSpPr>
        <p:grpSpPr>
          <a:xfrm>
            <a:off x="4947922" y="2273552"/>
            <a:ext cx="2321840" cy="1238349"/>
            <a:chOff x="4947922" y="2273552"/>
            <a:chExt cx="2321840" cy="1238349"/>
          </a:xfrm>
        </p:grpSpPr>
        <p:sp>
          <p:nvSpPr>
            <p:cNvPr id="40" name="Vrije vorm: vorm 39">
              <a:extLst>
                <a:ext uri="{FF2B5EF4-FFF2-40B4-BE49-F238E27FC236}">
                  <a16:creationId xmlns:a16="http://schemas.microsoft.com/office/drawing/2014/main" id="{9308F209-A61B-4854-B3A3-80A46DED8DB5}"/>
                </a:ext>
              </a:extLst>
            </p:cNvPr>
            <p:cNvSpPr/>
            <p:nvPr/>
          </p:nvSpPr>
          <p:spPr>
            <a:xfrm rot="21300000">
              <a:off x="4947922" y="2273552"/>
              <a:ext cx="2321840" cy="1238349"/>
            </a:xfrm>
            <a:custGeom>
              <a:avLst/>
              <a:gdLst>
                <a:gd name="connsiteX0" fmla="*/ 2321840 w 2321840"/>
                <a:gd name="connsiteY0" fmla="*/ 0 h 1238349"/>
                <a:gd name="connsiteX1" fmla="*/ 2213499 w 2321840"/>
                <a:gd name="connsiteY1" fmla="*/ 1238348 h 1238349"/>
                <a:gd name="connsiteX2" fmla="*/ 0 w 2321840"/>
                <a:gd name="connsiteY2" fmla="*/ 1238349 h 1238349"/>
                <a:gd name="connsiteX3" fmla="*/ 95192 w 2321840"/>
                <a:gd name="connsiteY3" fmla="*/ 150300 h 1238349"/>
                <a:gd name="connsiteX4" fmla="*/ 2321840 w 2321840"/>
                <a:gd name="connsiteY4" fmla="*/ 0 h 123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1840" h="1238349">
                  <a:moveTo>
                    <a:pt x="2321840" y="0"/>
                  </a:moveTo>
                  <a:lnTo>
                    <a:pt x="2213499" y="1238348"/>
                  </a:lnTo>
                  <a:lnTo>
                    <a:pt x="0" y="1238349"/>
                  </a:lnTo>
                  <a:lnTo>
                    <a:pt x="95192" y="150300"/>
                  </a:lnTo>
                  <a:lnTo>
                    <a:pt x="2321840" y="0"/>
                  </a:ln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46" name="Tekstvak 45">
              <a:extLst>
                <a:ext uri="{FF2B5EF4-FFF2-40B4-BE49-F238E27FC236}">
                  <a16:creationId xmlns:a16="http://schemas.microsoft.com/office/drawing/2014/main" id="{210EF221-9296-4AFB-9BB5-D9DEC9164260}"/>
                </a:ext>
              </a:extLst>
            </p:cNvPr>
            <p:cNvSpPr txBox="1"/>
            <p:nvPr/>
          </p:nvSpPr>
          <p:spPr>
            <a:xfrm>
              <a:off x="5015609" y="2677617"/>
              <a:ext cx="2189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Standaard</a:t>
              </a:r>
              <a:r>
                <a:rPr lang="nl-NL" sz="1400" dirty="0"/>
                <a:t> (concept)</a:t>
              </a:r>
              <a:endParaRPr lang="nl-NL" dirty="0"/>
            </a:p>
            <a:p>
              <a:pPr algn="ctr"/>
              <a:r>
                <a:rPr lang="nl-NL" sz="1400" b="1" dirty="0"/>
                <a:t>Algemeen, Functioneel</a:t>
              </a:r>
            </a:p>
          </p:txBody>
        </p:sp>
      </p:grpSp>
      <p:grpSp>
        <p:nvGrpSpPr>
          <p:cNvPr id="5" name="Groep 4">
            <a:extLst>
              <a:ext uri="{FF2B5EF4-FFF2-40B4-BE49-F238E27FC236}">
                <a16:creationId xmlns:a16="http://schemas.microsoft.com/office/drawing/2014/main" id="{49FD64CF-ED76-44BA-B5DE-18732C4B6789}"/>
              </a:ext>
            </a:extLst>
          </p:cNvPr>
          <p:cNvGrpSpPr/>
          <p:nvPr/>
        </p:nvGrpSpPr>
        <p:grpSpPr>
          <a:xfrm>
            <a:off x="4979660" y="3533314"/>
            <a:ext cx="2295236" cy="1357321"/>
            <a:chOff x="4979660" y="3533314"/>
            <a:chExt cx="2295236" cy="1357321"/>
          </a:xfrm>
        </p:grpSpPr>
        <p:sp>
          <p:nvSpPr>
            <p:cNvPr id="35" name="Vrije vorm: vorm 34">
              <a:extLst>
                <a:ext uri="{FF2B5EF4-FFF2-40B4-BE49-F238E27FC236}">
                  <a16:creationId xmlns:a16="http://schemas.microsoft.com/office/drawing/2014/main" id="{552A2740-6FED-4ED7-8262-0003E3BFDFBA}"/>
                </a:ext>
              </a:extLst>
            </p:cNvPr>
            <p:cNvSpPr/>
            <p:nvPr/>
          </p:nvSpPr>
          <p:spPr>
            <a:xfrm rot="21300000">
              <a:off x="4979660" y="3533314"/>
              <a:ext cx="2295236" cy="1357321"/>
            </a:xfrm>
            <a:custGeom>
              <a:avLst/>
              <a:gdLst>
                <a:gd name="connsiteX0" fmla="*/ 2295236 w 2295236"/>
                <a:gd name="connsiteY0" fmla="*/ 0 h 1357321"/>
                <a:gd name="connsiteX1" fmla="*/ 2176486 w 2295236"/>
                <a:gd name="connsiteY1" fmla="*/ 1357321 h 1357321"/>
                <a:gd name="connsiteX2" fmla="*/ 0 w 2295236"/>
                <a:gd name="connsiteY2" fmla="*/ 934255 h 1357321"/>
                <a:gd name="connsiteX3" fmla="*/ 81737 w 2295236"/>
                <a:gd name="connsiteY3" fmla="*/ 0 h 1357321"/>
                <a:gd name="connsiteX4" fmla="*/ 2295236 w 2295236"/>
                <a:gd name="connsiteY4" fmla="*/ 0 h 1357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5236" h="1357321">
                  <a:moveTo>
                    <a:pt x="2295236" y="0"/>
                  </a:moveTo>
                  <a:lnTo>
                    <a:pt x="2176486" y="1357321"/>
                  </a:lnTo>
                  <a:lnTo>
                    <a:pt x="0" y="934255"/>
                  </a:lnTo>
                  <a:lnTo>
                    <a:pt x="81737" y="0"/>
                  </a:lnTo>
                  <a:lnTo>
                    <a:pt x="2295236" y="0"/>
                  </a:ln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47" name="Tekstvak 46">
              <a:extLst>
                <a:ext uri="{FF2B5EF4-FFF2-40B4-BE49-F238E27FC236}">
                  <a16:creationId xmlns:a16="http://schemas.microsoft.com/office/drawing/2014/main" id="{19FE67E9-2F5C-401E-AFE8-C5357AEC1E9D}"/>
                </a:ext>
              </a:extLst>
            </p:cNvPr>
            <p:cNvSpPr txBox="1"/>
            <p:nvPr/>
          </p:nvSpPr>
          <p:spPr>
            <a:xfrm>
              <a:off x="5004733" y="3793330"/>
              <a:ext cx="2189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Standaard</a:t>
              </a:r>
              <a:r>
                <a:rPr lang="nl-NL" sz="1400" b="1" dirty="0"/>
                <a:t> </a:t>
              </a:r>
              <a:r>
                <a:rPr lang="nl-NL" sz="1400" dirty="0"/>
                <a:t> (concept)</a:t>
              </a:r>
              <a:endParaRPr lang="nl-NL" b="1" dirty="0"/>
            </a:p>
            <a:p>
              <a:pPr algn="ctr"/>
              <a:r>
                <a:rPr lang="nl-NL" sz="1400" b="1" dirty="0" err="1"/>
                <a:t>RESTful</a:t>
              </a:r>
              <a:r>
                <a:rPr lang="nl-NL" sz="1400" b="1" dirty="0"/>
                <a:t> Notificaties</a:t>
              </a:r>
            </a:p>
          </p:txBody>
        </p:sp>
      </p:grpSp>
      <p:grpSp>
        <p:nvGrpSpPr>
          <p:cNvPr id="6" name="Groep 5">
            <a:extLst>
              <a:ext uri="{FF2B5EF4-FFF2-40B4-BE49-F238E27FC236}">
                <a16:creationId xmlns:a16="http://schemas.microsoft.com/office/drawing/2014/main" id="{71CF6ED2-1DA1-44AB-A433-AA9CCF795674}"/>
              </a:ext>
            </a:extLst>
          </p:cNvPr>
          <p:cNvGrpSpPr/>
          <p:nvPr/>
        </p:nvGrpSpPr>
        <p:grpSpPr>
          <a:xfrm>
            <a:off x="4983354" y="4490691"/>
            <a:ext cx="2260703" cy="1497284"/>
            <a:chOff x="4983354" y="4490691"/>
            <a:chExt cx="2260703" cy="1497284"/>
          </a:xfrm>
        </p:grpSpPr>
        <p:sp>
          <p:nvSpPr>
            <p:cNvPr id="32" name="Vrije vorm: vorm 31">
              <a:extLst>
                <a:ext uri="{FF2B5EF4-FFF2-40B4-BE49-F238E27FC236}">
                  <a16:creationId xmlns:a16="http://schemas.microsoft.com/office/drawing/2014/main" id="{8FC81E62-8476-4FCB-85E7-795A70821C72}"/>
                </a:ext>
              </a:extLst>
            </p:cNvPr>
            <p:cNvSpPr/>
            <p:nvPr/>
          </p:nvSpPr>
          <p:spPr>
            <a:xfrm rot="21300000">
              <a:off x="4983354" y="4490691"/>
              <a:ext cx="2260703" cy="1497284"/>
            </a:xfrm>
            <a:custGeom>
              <a:avLst/>
              <a:gdLst>
                <a:gd name="connsiteX0" fmla="*/ 84218 w 2260703"/>
                <a:gd name="connsiteY0" fmla="*/ 0 h 1497284"/>
                <a:gd name="connsiteX1" fmla="*/ 2260703 w 2260703"/>
                <a:gd name="connsiteY1" fmla="*/ 423066 h 1497284"/>
                <a:gd name="connsiteX2" fmla="*/ 2166721 w 2260703"/>
                <a:gd name="connsiteY2" fmla="*/ 1497284 h 1497284"/>
                <a:gd name="connsiteX3" fmla="*/ 0 w 2260703"/>
                <a:gd name="connsiteY3" fmla="*/ 962614 h 1497284"/>
                <a:gd name="connsiteX4" fmla="*/ 84218 w 2260703"/>
                <a:gd name="connsiteY4" fmla="*/ 0 h 1497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0703" h="1497284">
                  <a:moveTo>
                    <a:pt x="84218" y="0"/>
                  </a:moveTo>
                  <a:lnTo>
                    <a:pt x="2260703" y="423066"/>
                  </a:lnTo>
                  <a:lnTo>
                    <a:pt x="2166721" y="1497284"/>
                  </a:lnTo>
                  <a:lnTo>
                    <a:pt x="0" y="962614"/>
                  </a:lnTo>
                  <a:lnTo>
                    <a:pt x="84218" y="0"/>
                  </a:ln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>
                <a:solidFill>
                  <a:schemeClr val="tx1"/>
                </a:solidFill>
              </a:endParaRPr>
            </a:p>
          </p:txBody>
        </p:sp>
        <p:sp>
          <p:nvSpPr>
            <p:cNvPr id="48" name="Tekstvak 47">
              <a:extLst>
                <a:ext uri="{FF2B5EF4-FFF2-40B4-BE49-F238E27FC236}">
                  <a16:creationId xmlns:a16="http://schemas.microsoft.com/office/drawing/2014/main" id="{CA85001C-1C70-45F8-A0B1-400EE99074C4}"/>
                </a:ext>
              </a:extLst>
            </p:cNvPr>
            <p:cNvSpPr txBox="1"/>
            <p:nvPr/>
          </p:nvSpPr>
          <p:spPr>
            <a:xfrm>
              <a:off x="5013998" y="4866397"/>
              <a:ext cx="2189687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Standaard</a:t>
              </a:r>
            </a:p>
            <a:p>
              <a:pPr algn="ctr"/>
              <a:r>
                <a:rPr lang="nl-NL" sz="1600" b="1" dirty="0" err="1"/>
                <a:t>ebMS</a:t>
              </a:r>
              <a:r>
                <a:rPr lang="nl-NL" sz="1600" b="1" dirty="0"/>
                <a:t>, AMQP …</a:t>
              </a:r>
            </a:p>
          </p:txBody>
        </p:sp>
      </p:grpSp>
      <p:grpSp>
        <p:nvGrpSpPr>
          <p:cNvPr id="7" name="Groep 6">
            <a:extLst>
              <a:ext uri="{FF2B5EF4-FFF2-40B4-BE49-F238E27FC236}">
                <a16:creationId xmlns:a16="http://schemas.microsoft.com/office/drawing/2014/main" id="{D616DE9C-43A1-4E73-A07A-D14DD74121AC}"/>
              </a:ext>
            </a:extLst>
          </p:cNvPr>
          <p:cNvGrpSpPr/>
          <p:nvPr/>
        </p:nvGrpSpPr>
        <p:grpSpPr>
          <a:xfrm>
            <a:off x="7388980" y="1893640"/>
            <a:ext cx="2335360" cy="1392873"/>
            <a:chOff x="7388980" y="1893640"/>
            <a:chExt cx="2335360" cy="1392873"/>
          </a:xfrm>
        </p:grpSpPr>
        <p:sp>
          <p:nvSpPr>
            <p:cNvPr id="41" name="Vrije vorm: vorm 40">
              <a:extLst>
                <a:ext uri="{FF2B5EF4-FFF2-40B4-BE49-F238E27FC236}">
                  <a16:creationId xmlns:a16="http://schemas.microsoft.com/office/drawing/2014/main" id="{20A982E3-DB69-45F1-ABB0-42E9A0799464}"/>
                </a:ext>
              </a:extLst>
            </p:cNvPr>
            <p:cNvSpPr/>
            <p:nvPr/>
          </p:nvSpPr>
          <p:spPr>
            <a:xfrm rot="21300000">
              <a:off x="7388980" y="1893640"/>
              <a:ext cx="2335360" cy="1392873"/>
            </a:xfrm>
            <a:custGeom>
              <a:avLst/>
              <a:gdLst>
                <a:gd name="connsiteX0" fmla="*/ 2335360 w 2335360"/>
                <a:gd name="connsiteY0" fmla="*/ 0 h 1392873"/>
                <a:gd name="connsiteX1" fmla="*/ 2213499 w 2335360"/>
                <a:gd name="connsiteY1" fmla="*/ 1392872 h 1392873"/>
                <a:gd name="connsiteX2" fmla="*/ 0 w 2335360"/>
                <a:gd name="connsiteY2" fmla="*/ 1392873 h 1392873"/>
                <a:gd name="connsiteX3" fmla="*/ 108711 w 2335360"/>
                <a:gd name="connsiteY3" fmla="*/ 150300 h 1392873"/>
                <a:gd name="connsiteX4" fmla="*/ 2335360 w 2335360"/>
                <a:gd name="connsiteY4" fmla="*/ 0 h 139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5360" h="1392873">
                  <a:moveTo>
                    <a:pt x="2335360" y="0"/>
                  </a:moveTo>
                  <a:lnTo>
                    <a:pt x="2213499" y="1392872"/>
                  </a:lnTo>
                  <a:lnTo>
                    <a:pt x="0" y="1392873"/>
                  </a:lnTo>
                  <a:lnTo>
                    <a:pt x="108711" y="150300"/>
                  </a:lnTo>
                  <a:lnTo>
                    <a:pt x="2335360" y="0"/>
                  </a:ln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Autofit/>
            </a:bodyPr>
            <a:lstStyle/>
            <a:p>
              <a:endParaRPr lang="nl-NL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49" name="Tekstvak 48">
              <a:extLst>
                <a:ext uri="{FF2B5EF4-FFF2-40B4-BE49-F238E27FC236}">
                  <a16:creationId xmlns:a16="http://schemas.microsoft.com/office/drawing/2014/main" id="{8F8D653E-1BFA-496B-9774-C922DFE5B1F2}"/>
                </a:ext>
              </a:extLst>
            </p:cNvPr>
            <p:cNvSpPr txBox="1"/>
            <p:nvPr/>
          </p:nvSpPr>
          <p:spPr>
            <a:xfrm>
              <a:off x="7470585" y="2510157"/>
              <a:ext cx="21896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Beproeving 1</a:t>
              </a:r>
              <a:endParaRPr lang="nl-NL" sz="1400" b="1" dirty="0"/>
            </a:p>
          </p:txBody>
        </p:sp>
      </p:grpSp>
      <p:grpSp>
        <p:nvGrpSpPr>
          <p:cNvPr id="10" name="Groep 9">
            <a:extLst>
              <a:ext uri="{FF2B5EF4-FFF2-40B4-BE49-F238E27FC236}">
                <a16:creationId xmlns:a16="http://schemas.microsoft.com/office/drawing/2014/main" id="{6295167B-41C1-4CA0-9388-4A606B3C8FE1}"/>
              </a:ext>
            </a:extLst>
          </p:cNvPr>
          <p:cNvGrpSpPr/>
          <p:nvPr/>
        </p:nvGrpSpPr>
        <p:grpSpPr>
          <a:xfrm>
            <a:off x="7406131" y="3309153"/>
            <a:ext cx="2337930" cy="1845322"/>
            <a:chOff x="7406131" y="3309153"/>
            <a:chExt cx="2337930" cy="1845322"/>
          </a:xfrm>
        </p:grpSpPr>
        <p:sp>
          <p:nvSpPr>
            <p:cNvPr id="38" name="Vrije vorm: vorm 37">
              <a:extLst>
                <a:ext uri="{FF2B5EF4-FFF2-40B4-BE49-F238E27FC236}">
                  <a16:creationId xmlns:a16="http://schemas.microsoft.com/office/drawing/2014/main" id="{836CD7C1-5E2D-4AE3-8DE1-D1F58BAC9CD7}"/>
                </a:ext>
              </a:extLst>
            </p:cNvPr>
            <p:cNvSpPr/>
            <p:nvPr/>
          </p:nvSpPr>
          <p:spPr>
            <a:xfrm rot="21300000">
              <a:off x="7406131" y="3309153"/>
              <a:ext cx="2337930" cy="1845322"/>
            </a:xfrm>
            <a:custGeom>
              <a:avLst/>
              <a:gdLst>
                <a:gd name="connsiteX0" fmla="*/ 2337930 w 2337930"/>
                <a:gd name="connsiteY0" fmla="*/ 1 h 1845322"/>
                <a:gd name="connsiteX1" fmla="*/ 2176486 w 2337930"/>
                <a:gd name="connsiteY1" fmla="*/ 1845322 h 1845322"/>
                <a:gd name="connsiteX2" fmla="*/ 0 w 2337930"/>
                <a:gd name="connsiteY2" fmla="*/ 1422255 h 1845322"/>
                <a:gd name="connsiteX3" fmla="*/ 124431 w 2337930"/>
                <a:gd name="connsiteY3" fmla="*/ 0 h 1845322"/>
                <a:gd name="connsiteX4" fmla="*/ 2337930 w 2337930"/>
                <a:gd name="connsiteY4" fmla="*/ 1 h 184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7930" h="1845322">
                  <a:moveTo>
                    <a:pt x="2337930" y="1"/>
                  </a:moveTo>
                  <a:lnTo>
                    <a:pt x="2176486" y="1845322"/>
                  </a:lnTo>
                  <a:lnTo>
                    <a:pt x="0" y="1422255"/>
                  </a:lnTo>
                  <a:lnTo>
                    <a:pt x="124431" y="0"/>
                  </a:lnTo>
                  <a:lnTo>
                    <a:pt x="2337930" y="1"/>
                  </a:ln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Autofit/>
            </a:bodyPr>
            <a:lstStyle/>
            <a:p>
              <a:endParaRPr lang="nl-NL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0" name="Tekstvak 49">
              <a:extLst>
                <a:ext uri="{FF2B5EF4-FFF2-40B4-BE49-F238E27FC236}">
                  <a16:creationId xmlns:a16="http://schemas.microsoft.com/office/drawing/2014/main" id="{136A9FCC-89F4-4011-9CF6-B8068A067BF9}"/>
                </a:ext>
              </a:extLst>
            </p:cNvPr>
            <p:cNvSpPr txBox="1"/>
            <p:nvPr/>
          </p:nvSpPr>
          <p:spPr>
            <a:xfrm>
              <a:off x="7440655" y="3926416"/>
              <a:ext cx="22050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Beproeving 2</a:t>
              </a:r>
              <a:endParaRPr lang="nl-NL" sz="1400" b="1" dirty="0"/>
            </a:p>
          </p:txBody>
        </p:sp>
      </p:grpSp>
      <p:pic>
        <p:nvPicPr>
          <p:cNvPr id="71" name="Graphic 70" descr="Recycleren met effen opvulling">
            <a:extLst>
              <a:ext uri="{FF2B5EF4-FFF2-40B4-BE49-F238E27FC236}">
                <a16:creationId xmlns:a16="http://schemas.microsoft.com/office/drawing/2014/main" id="{E8B8F92F-3280-46EB-80F9-815A384653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24600" y="2856605"/>
            <a:ext cx="1028842" cy="1028842"/>
          </a:xfrm>
          <a:prstGeom prst="rect">
            <a:avLst/>
          </a:prstGeom>
        </p:spPr>
      </p:pic>
      <p:sp>
        <p:nvSpPr>
          <p:cNvPr id="74" name="Pijl: rechts 73">
            <a:extLst>
              <a:ext uri="{FF2B5EF4-FFF2-40B4-BE49-F238E27FC236}">
                <a16:creationId xmlns:a16="http://schemas.microsoft.com/office/drawing/2014/main" id="{413DF9E2-246F-46C6-AF2D-BD2D00895F78}"/>
              </a:ext>
            </a:extLst>
          </p:cNvPr>
          <p:cNvSpPr/>
          <p:nvPr/>
        </p:nvSpPr>
        <p:spPr>
          <a:xfrm>
            <a:off x="2179538" y="3749811"/>
            <a:ext cx="674756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5" name="Pijl: rechts 74">
            <a:extLst>
              <a:ext uri="{FF2B5EF4-FFF2-40B4-BE49-F238E27FC236}">
                <a16:creationId xmlns:a16="http://schemas.microsoft.com/office/drawing/2014/main" id="{8D9EB1B3-8F2D-473A-AB0D-62F583857300}"/>
              </a:ext>
            </a:extLst>
          </p:cNvPr>
          <p:cNvSpPr/>
          <p:nvPr/>
        </p:nvSpPr>
        <p:spPr>
          <a:xfrm>
            <a:off x="4506620" y="2950762"/>
            <a:ext cx="674756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6" name="Pijl: rechts 75">
            <a:extLst>
              <a:ext uri="{FF2B5EF4-FFF2-40B4-BE49-F238E27FC236}">
                <a16:creationId xmlns:a16="http://schemas.microsoft.com/office/drawing/2014/main" id="{1781AB7A-920C-4354-A891-7CB68AEAE5B0}"/>
              </a:ext>
            </a:extLst>
          </p:cNvPr>
          <p:cNvSpPr/>
          <p:nvPr/>
        </p:nvSpPr>
        <p:spPr>
          <a:xfrm>
            <a:off x="4506620" y="3881206"/>
            <a:ext cx="674756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6" name="Rechthoek: ezelsoor 25">
            <a:extLst>
              <a:ext uri="{FF2B5EF4-FFF2-40B4-BE49-F238E27FC236}">
                <a16:creationId xmlns:a16="http://schemas.microsoft.com/office/drawing/2014/main" id="{83347B23-20A8-4785-935B-D82BF4574534}"/>
              </a:ext>
            </a:extLst>
          </p:cNvPr>
          <p:cNvSpPr/>
          <p:nvPr/>
        </p:nvSpPr>
        <p:spPr>
          <a:xfrm>
            <a:off x="697018" y="5596296"/>
            <a:ext cx="2205076" cy="490668"/>
          </a:xfrm>
          <a:prstGeom prst="foldedCorner">
            <a:avLst>
              <a:gd name="adj" fmla="val 26178"/>
            </a:avLst>
          </a:prstGeom>
          <a:solidFill>
            <a:schemeClr val="bg2">
              <a:alpha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200">
                <a:solidFill>
                  <a:schemeClr val="tx1"/>
                </a:solidFill>
              </a:rPr>
              <a:t>Randvoorwaarden en knelpunten buiten scope</a:t>
            </a:r>
          </a:p>
        </p:txBody>
      </p:sp>
      <p:sp>
        <p:nvSpPr>
          <p:cNvPr id="27" name="Pijl: rechts 26">
            <a:extLst>
              <a:ext uri="{FF2B5EF4-FFF2-40B4-BE49-F238E27FC236}">
                <a16:creationId xmlns:a16="http://schemas.microsoft.com/office/drawing/2014/main" id="{E9AE5539-4AF9-47E4-80A0-A0C2AFF18F94}"/>
              </a:ext>
            </a:extLst>
          </p:cNvPr>
          <p:cNvSpPr/>
          <p:nvPr/>
        </p:nvSpPr>
        <p:spPr>
          <a:xfrm rot="5400000">
            <a:off x="2146441" y="5147496"/>
            <a:ext cx="646330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548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ep 14">
            <a:extLst>
              <a:ext uri="{FF2B5EF4-FFF2-40B4-BE49-F238E27FC236}">
                <a16:creationId xmlns:a16="http://schemas.microsoft.com/office/drawing/2014/main" id="{F88031C0-5F8A-4A11-9B17-F8AA7D44C388}"/>
              </a:ext>
            </a:extLst>
          </p:cNvPr>
          <p:cNvGrpSpPr/>
          <p:nvPr/>
        </p:nvGrpSpPr>
        <p:grpSpPr>
          <a:xfrm>
            <a:off x="1171307" y="1661821"/>
            <a:ext cx="10874423" cy="4769011"/>
            <a:chOff x="1171307" y="1661821"/>
            <a:chExt cx="10874423" cy="4769011"/>
          </a:xfrm>
        </p:grpSpPr>
        <p:sp>
          <p:nvSpPr>
            <p:cNvPr id="68" name="Trapezium 67">
              <a:extLst>
                <a:ext uri="{FF2B5EF4-FFF2-40B4-BE49-F238E27FC236}">
                  <a16:creationId xmlns:a16="http://schemas.microsoft.com/office/drawing/2014/main" id="{4A87F5CE-EB4A-41E3-81EA-B0AEF2E1E373}"/>
                </a:ext>
              </a:extLst>
            </p:cNvPr>
            <p:cNvSpPr/>
            <p:nvPr/>
          </p:nvSpPr>
          <p:spPr>
            <a:xfrm rot="16200000">
              <a:off x="4224013" y="-1390885"/>
              <a:ext cx="4769011" cy="10874423"/>
            </a:xfrm>
            <a:prstGeom prst="trapezoid">
              <a:avLst>
                <a:gd name="adj" fmla="val 37658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7" name="Tekstvak 66">
              <a:extLst>
                <a:ext uri="{FF2B5EF4-FFF2-40B4-BE49-F238E27FC236}">
                  <a16:creationId xmlns:a16="http://schemas.microsoft.com/office/drawing/2014/main" id="{D1D4411C-8CAA-442F-9502-45E51DAE814E}"/>
                </a:ext>
              </a:extLst>
            </p:cNvPr>
            <p:cNvSpPr txBox="1"/>
            <p:nvPr/>
          </p:nvSpPr>
          <p:spPr>
            <a:xfrm rot="16200000">
              <a:off x="10812931" y="3772012"/>
              <a:ext cx="16722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2400" b="1" dirty="0"/>
                <a:t>Community</a:t>
              </a:r>
            </a:p>
          </p:txBody>
        </p:sp>
      </p:grpSp>
      <p:grpSp>
        <p:nvGrpSpPr>
          <p:cNvPr id="2" name="Groep 1">
            <a:extLst>
              <a:ext uri="{FF2B5EF4-FFF2-40B4-BE49-F238E27FC236}">
                <a16:creationId xmlns:a16="http://schemas.microsoft.com/office/drawing/2014/main" id="{38DE32F2-44C2-45EE-9C04-C6E9A3E12275}"/>
              </a:ext>
            </a:extLst>
          </p:cNvPr>
          <p:cNvGrpSpPr/>
          <p:nvPr/>
        </p:nvGrpSpPr>
        <p:grpSpPr>
          <a:xfrm>
            <a:off x="136725" y="2937597"/>
            <a:ext cx="2214622" cy="2189646"/>
            <a:chOff x="136725" y="2937597"/>
            <a:chExt cx="2214622" cy="2189646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11" name="Trapezium 10">
              <a:extLst>
                <a:ext uri="{FF2B5EF4-FFF2-40B4-BE49-F238E27FC236}">
                  <a16:creationId xmlns:a16="http://schemas.microsoft.com/office/drawing/2014/main" id="{E48D0D6C-60C8-4184-A954-178712A6825A}"/>
                </a:ext>
              </a:extLst>
            </p:cNvPr>
            <p:cNvSpPr/>
            <p:nvPr/>
          </p:nvSpPr>
          <p:spPr>
            <a:xfrm rot="16200000">
              <a:off x="153986" y="2929882"/>
              <a:ext cx="2189646" cy="2205076"/>
            </a:xfrm>
            <a:prstGeom prst="trapezoid">
              <a:avLst>
                <a:gd name="adj" fmla="val 15682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t"/>
            <a:lstStyle/>
            <a:p>
              <a:endParaRPr lang="nl-NL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1B49C704-AFC1-4924-92AC-DF593B90AAE1}"/>
                </a:ext>
              </a:extLst>
            </p:cNvPr>
            <p:cNvSpPr txBox="1"/>
            <p:nvPr/>
          </p:nvSpPr>
          <p:spPr>
            <a:xfrm>
              <a:off x="136725" y="3709253"/>
              <a:ext cx="220507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/>
                <a:t>Informatie en</a:t>
              </a:r>
            </a:p>
            <a:p>
              <a:pPr algn="ctr"/>
              <a:r>
                <a:rPr lang="nl-NL" b="1" dirty="0"/>
                <a:t>kaders</a:t>
              </a:r>
            </a:p>
          </p:txBody>
        </p:sp>
      </p:grpSp>
      <p:sp>
        <p:nvSpPr>
          <p:cNvPr id="8" name="Rechthoek: ezelsoor 7">
            <a:extLst>
              <a:ext uri="{FF2B5EF4-FFF2-40B4-BE49-F238E27FC236}">
                <a16:creationId xmlns:a16="http://schemas.microsoft.com/office/drawing/2014/main" id="{F87BCC59-A4E0-468F-875C-C1241FFDBC19}"/>
              </a:ext>
            </a:extLst>
          </p:cNvPr>
          <p:cNvSpPr/>
          <p:nvPr/>
        </p:nvSpPr>
        <p:spPr>
          <a:xfrm>
            <a:off x="3075456" y="723051"/>
            <a:ext cx="3200513" cy="5566066"/>
          </a:xfrm>
          <a:prstGeom prst="foldedCorner">
            <a:avLst/>
          </a:prstGeom>
          <a:solidFill>
            <a:srgbClr val="FFFCF3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>
              <a:lnSpc>
                <a:spcPct val="120000"/>
              </a:lnSpc>
            </a:pPr>
            <a:r>
              <a:rPr lang="nl-NL" sz="1200" b="1" dirty="0">
                <a:solidFill>
                  <a:schemeClr val="tx1"/>
                </a:solidFill>
              </a:rPr>
              <a:t>Hoofddocument</a:t>
            </a:r>
            <a:endParaRPr lang="nl-NL" sz="1200" b="1" dirty="0">
              <a:solidFill>
                <a:schemeClr val="tx1"/>
              </a:solidFill>
              <a:cs typeface="Calibri"/>
            </a:endParaRPr>
          </a:p>
          <a:p>
            <a:pPr>
              <a:lnSpc>
                <a:spcPct val="120000"/>
              </a:lnSpc>
            </a:pPr>
            <a:endParaRPr lang="nl-NL" sz="600" dirty="0">
              <a:solidFill>
                <a:sysClr val="windowText" lastClr="000000"/>
              </a:solidFill>
            </a:endParaRP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/>
                </a:solidFill>
              </a:rPr>
              <a:t>1 Inleiding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/>
                </a:solidFill>
              </a:rPr>
              <a:t>      Aanleiding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/>
                </a:solidFill>
              </a:rPr>
              <a:t>      Projectdoel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/>
                </a:solidFill>
              </a:rPr>
              <a:t>      Scope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/>
                </a:solidFill>
              </a:rPr>
              <a:t>      Activiteiten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/>
                </a:solidFill>
              </a:rPr>
              <a:t>      Leeswijzer</a:t>
            </a:r>
            <a:endParaRPr lang="nl-NL" sz="1200" dirty="0">
              <a:solidFill>
                <a:schemeClr val="tx1"/>
              </a:solidFill>
              <a:cs typeface="Calibri"/>
            </a:endParaRPr>
          </a:p>
          <a:p>
            <a:pPr>
              <a:lnSpc>
                <a:spcPct val="120000"/>
              </a:lnSpc>
            </a:pPr>
            <a:endParaRPr lang="nl-NL" sz="600" dirty="0">
              <a:solidFill>
                <a:sysClr val="windowText" lastClr="000000"/>
              </a:solidFill>
            </a:endParaRP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/>
                </a:solidFill>
              </a:rPr>
              <a:t>2 Het waarom</a:t>
            </a:r>
          </a:p>
          <a:p>
            <a:pPr>
              <a:lnSpc>
                <a:spcPct val="120000"/>
              </a:lnSpc>
            </a:pPr>
            <a:endParaRPr lang="nl-NL" sz="600" dirty="0">
              <a:solidFill>
                <a:sysClr val="windowText" lastClr="000000"/>
              </a:solidFill>
            </a:endParaRP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/>
                </a:solidFill>
              </a:rPr>
              <a:t>3 Begrippenkader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/>
                </a:solidFill>
              </a:rPr>
              <a:t>      Terminologie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ysClr val="windowText" lastClr="000000"/>
                </a:solidFill>
              </a:rPr>
              <a:t>      </a:t>
            </a:r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Conceptueel informatiemodel</a:t>
            </a:r>
          </a:p>
          <a:p>
            <a:pPr>
              <a:lnSpc>
                <a:spcPct val="120000"/>
              </a:lnSpc>
            </a:pPr>
            <a:endParaRPr lang="nl-NL" sz="600" dirty="0">
              <a:solidFill>
                <a:sysClr val="windowText" lastClr="000000"/>
              </a:solidFill>
            </a:endParaRP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4 Huidige situatie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      Inleiding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      Bestaande notificatieprocessen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      Behoeften</a:t>
            </a: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      Bevindingen</a:t>
            </a:r>
          </a:p>
          <a:p>
            <a:pPr>
              <a:lnSpc>
                <a:spcPct val="120000"/>
              </a:lnSpc>
            </a:pPr>
            <a:endParaRPr lang="nl-NL" sz="600" dirty="0">
              <a:solidFill>
                <a:sysClr val="windowText" lastClr="000000"/>
              </a:solidFill>
            </a:endParaRP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5 Randvoorwaarden en knelpunten</a:t>
            </a:r>
          </a:p>
          <a:p>
            <a:pPr>
              <a:lnSpc>
                <a:spcPct val="120000"/>
              </a:lnSpc>
            </a:pPr>
            <a:endParaRPr lang="nl-NL" sz="600" dirty="0">
              <a:solidFill>
                <a:sysClr val="windowText" lastClr="000000"/>
              </a:solidFill>
            </a:endParaRP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 Aspecten</a:t>
            </a:r>
            <a:endParaRPr lang="nl-NL" sz="1200" dirty="0">
              <a:solidFill>
                <a:schemeClr val="tx1">
                  <a:lumMod val="50000"/>
                  <a:lumOff val="50000"/>
                </a:schemeClr>
              </a:solidFill>
              <a:cs typeface="Calibri"/>
            </a:endParaRPr>
          </a:p>
          <a:p>
            <a:pPr>
              <a:lnSpc>
                <a:spcPct val="120000"/>
              </a:lnSpc>
            </a:pPr>
            <a:endParaRPr lang="nl-NL" sz="600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 Architectuur</a:t>
            </a:r>
            <a:endParaRPr lang="nl-NL" sz="1200" dirty="0">
              <a:solidFill>
                <a:schemeClr val="tx1">
                  <a:lumMod val="50000"/>
                  <a:lumOff val="50000"/>
                </a:schemeClr>
              </a:solidFill>
              <a:cs typeface="Calibri"/>
            </a:endParaRPr>
          </a:p>
          <a:p>
            <a:pPr>
              <a:lnSpc>
                <a:spcPct val="120000"/>
              </a:lnSpc>
            </a:pPr>
            <a:endParaRPr lang="nl-NL" sz="600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8 Transitie</a:t>
            </a:r>
          </a:p>
        </p:txBody>
      </p:sp>
      <p:sp>
        <p:nvSpPr>
          <p:cNvPr id="36" name="Rechthoek: ezelsoor 35">
            <a:extLst>
              <a:ext uri="{FF2B5EF4-FFF2-40B4-BE49-F238E27FC236}">
                <a16:creationId xmlns:a16="http://schemas.microsoft.com/office/drawing/2014/main" id="{642A3317-3A21-40D3-B296-41789702B9D0}"/>
              </a:ext>
            </a:extLst>
          </p:cNvPr>
          <p:cNvSpPr/>
          <p:nvPr/>
        </p:nvSpPr>
        <p:spPr>
          <a:xfrm>
            <a:off x="6396293" y="180395"/>
            <a:ext cx="3200513" cy="6497209"/>
          </a:xfrm>
          <a:prstGeom prst="foldedCorner">
            <a:avLst/>
          </a:prstGeom>
          <a:solidFill>
            <a:srgbClr val="FFFCF3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r>
              <a:rPr lang="nl-NL" sz="1200" b="1" dirty="0">
                <a:solidFill>
                  <a:sysClr val="windowText" lastClr="000000"/>
                </a:solidFill>
              </a:rPr>
              <a:t>Bijlage Architectuur</a:t>
            </a:r>
          </a:p>
          <a:p>
            <a:endParaRPr lang="nl-NL" sz="700" dirty="0">
              <a:solidFill>
                <a:schemeClr val="tx1"/>
              </a:solidFill>
              <a:cs typeface="Calibri"/>
            </a:endParaRPr>
          </a:p>
          <a:p>
            <a:r>
              <a:rPr lang="nl-NL" sz="1200" dirty="0">
                <a:solidFill>
                  <a:schemeClr val="tx1"/>
                </a:solidFill>
              </a:rPr>
              <a:t>1 Begrippen</a:t>
            </a:r>
            <a:endParaRPr lang="nl-NL" sz="1200">
              <a:solidFill>
                <a:schemeClr val="tx1"/>
              </a:solidFill>
              <a:cs typeface="Calibri"/>
            </a:endParaRPr>
          </a:p>
          <a:p>
            <a:r>
              <a:rPr lang="nl-NL" sz="1100" dirty="0">
                <a:solidFill>
                  <a:schemeClr val="tx1"/>
                </a:solidFill>
              </a:rPr>
              <a:t>      Rollen bij notificatieprocessen</a:t>
            </a:r>
            <a:endParaRPr lang="nl-NL" sz="1100" dirty="0">
              <a:solidFill>
                <a:schemeClr val="tx1"/>
              </a:solidFill>
              <a:cs typeface="Calibri"/>
            </a:endParaRPr>
          </a:p>
          <a:p>
            <a:r>
              <a:rPr lang="nl-NL" sz="1100" dirty="0">
                <a:solidFill>
                  <a:sysClr val="windowText" lastClr="000000"/>
                </a:solidFill>
              </a:rPr>
              <a:t>      Notificeren en notificatie</a:t>
            </a:r>
          </a:p>
          <a:p>
            <a:r>
              <a:rPr lang="nl-NL" sz="1100" dirty="0">
                <a:solidFill>
                  <a:schemeClr val="tx1"/>
                </a:solidFill>
                <a:cs typeface="Calibri"/>
              </a:rPr>
              <a:t>      </a:t>
            </a:r>
            <a:r>
              <a:rPr lang="nl-NL" sz="1100" dirty="0" err="1">
                <a:solidFill>
                  <a:schemeClr val="tx1"/>
                </a:solidFill>
                <a:cs typeface="Calibri"/>
              </a:rPr>
              <a:t>Gebeurtenisgedreven</a:t>
            </a:r>
            <a:r>
              <a:rPr lang="nl-NL" sz="1100" dirty="0">
                <a:solidFill>
                  <a:schemeClr val="tx1"/>
                </a:solidFill>
                <a:cs typeface="Calibri"/>
              </a:rPr>
              <a:t> (event-</a:t>
            </a:r>
            <a:r>
              <a:rPr lang="nl-NL" sz="1100" dirty="0" err="1">
                <a:solidFill>
                  <a:schemeClr val="tx1"/>
                </a:solidFill>
                <a:cs typeface="Calibri"/>
              </a:rPr>
              <a:t>driven</a:t>
            </a:r>
            <a:r>
              <a:rPr lang="nl-NL" sz="1100" dirty="0">
                <a:solidFill>
                  <a:schemeClr val="tx1"/>
                </a:solidFill>
                <a:cs typeface="Calibri"/>
              </a:rPr>
              <a:t>)</a:t>
            </a:r>
          </a:p>
          <a:p>
            <a:endParaRPr lang="nl-NL" sz="600" dirty="0">
              <a:solidFill>
                <a:sysClr val="windowText" lastClr="000000"/>
              </a:solidFill>
            </a:endParaRPr>
          </a:p>
          <a:p>
            <a:r>
              <a:rPr lang="nl-NL" sz="1200" dirty="0">
                <a:solidFill>
                  <a:schemeClr val="tx1"/>
                </a:solidFill>
              </a:rPr>
              <a:t>2  Architectuurstijlen</a:t>
            </a:r>
            <a:endParaRPr lang="nl-NL" sz="1200">
              <a:solidFill>
                <a:schemeClr val="tx1"/>
              </a:solidFill>
              <a:cs typeface="Calibri"/>
            </a:endParaRPr>
          </a:p>
          <a:p>
            <a:r>
              <a:rPr lang="nl-NL" sz="1100" dirty="0">
                <a:solidFill>
                  <a:schemeClr val="tx1"/>
                </a:solidFill>
              </a:rPr>
              <a:t>      Service-oriëntatie, Message-</a:t>
            </a:r>
            <a:r>
              <a:rPr lang="nl-NL" sz="1100" dirty="0" err="1">
                <a:solidFill>
                  <a:schemeClr val="tx1"/>
                </a:solidFill>
              </a:rPr>
              <a:t>driven</a:t>
            </a:r>
            <a:r>
              <a:rPr lang="nl-NL" sz="1100" dirty="0">
                <a:solidFill>
                  <a:schemeClr val="tx1"/>
                </a:solidFill>
              </a:rPr>
              <a:t>, Event-</a:t>
            </a:r>
            <a:r>
              <a:rPr lang="nl-NL" sz="1100" dirty="0" err="1">
                <a:solidFill>
                  <a:schemeClr val="tx1"/>
                </a:solidFill>
              </a:rPr>
              <a:t>driven</a:t>
            </a:r>
            <a:endParaRPr lang="nl-NL" sz="1100" dirty="0" err="1">
              <a:solidFill>
                <a:schemeClr val="tx1"/>
              </a:solidFill>
              <a:cs typeface="Calibri"/>
            </a:endParaRPr>
          </a:p>
          <a:p>
            <a:r>
              <a:rPr lang="nl-NL" sz="1100" dirty="0">
                <a:solidFill>
                  <a:schemeClr val="tx1"/>
                </a:solidFill>
              </a:rPr>
              <a:t>      REST, </a:t>
            </a:r>
            <a:r>
              <a:rPr lang="nl-NL" sz="1100" dirty="0" err="1">
                <a:solidFill>
                  <a:schemeClr val="tx1"/>
                </a:solidFill>
              </a:rPr>
              <a:t>DomainDrivenDesign</a:t>
            </a:r>
            <a:r>
              <a:rPr lang="nl-NL" sz="1100" dirty="0">
                <a:solidFill>
                  <a:schemeClr val="tx1"/>
                </a:solidFill>
              </a:rPr>
              <a:t>, </a:t>
            </a:r>
          </a:p>
          <a:p>
            <a:r>
              <a:rPr lang="nl-NL" sz="1100" dirty="0">
                <a:solidFill>
                  <a:schemeClr val="tx1"/>
                </a:solidFill>
              </a:rPr>
              <a:t>      Conclusie</a:t>
            </a:r>
            <a:endParaRPr lang="nl-NL" sz="1100">
              <a:solidFill>
                <a:schemeClr val="tx1"/>
              </a:solidFill>
              <a:cs typeface="Calibri"/>
            </a:endParaRPr>
          </a:p>
          <a:p>
            <a:endParaRPr lang="nl-NL" sz="600" dirty="0">
              <a:solidFill>
                <a:sysClr val="windowText" lastClr="000000"/>
              </a:solidFill>
            </a:endParaRPr>
          </a:p>
          <a:p>
            <a:r>
              <a:rPr lang="nl-NL" sz="1200" dirty="0">
                <a:solidFill>
                  <a:schemeClr val="tx1"/>
                </a:solidFill>
              </a:rPr>
              <a:t>3 Soorten gebeurtenissen en notificaties</a:t>
            </a:r>
            <a:endParaRPr lang="nl-NL" sz="1200" dirty="0">
              <a:solidFill>
                <a:schemeClr val="tx1"/>
              </a:solidFill>
              <a:cs typeface="Calibri"/>
            </a:endParaRPr>
          </a:p>
          <a:p>
            <a:r>
              <a:rPr lang="nl-NL" sz="1100" dirty="0">
                <a:solidFill>
                  <a:schemeClr val="tx1"/>
                </a:solidFill>
              </a:rPr>
              <a:t>      Business- en systeemgebeurtenissen</a:t>
            </a:r>
            <a:endParaRPr lang="nl-NL" sz="1100" dirty="0">
              <a:solidFill>
                <a:schemeClr val="tx1"/>
              </a:solidFill>
              <a:cs typeface="Calibri"/>
            </a:endParaRPr>
          </a:p>
          <a:p>
            <a:r>
              <a:rPr lang="nl-NL" sz="1100" dirty="0">
                <a:solidFill>
                  <a:schemeClr val="tx1"/>
                </a:solidFill>
                <a:cs typeface="Calibri"/>
              </a:rPr>
              <a:t>      Reëel en </a:t>
            </a:r>
            <a:r>
              <a:rPr lang="nl-NL" sz="1100">
                <a:solidFill>
                  <a:schemeClr val="tx1"/>
                </a:solidFill>
                <a:cs typeface="Calibri"/>
              </a:rPr>
              <a:t>administratief</a:t>
            </a:r>
            <a:endParaRPr lang="nl-NL" sz="1100" dirty="0">
              <a:solidFill>
                <a:schemeClr val="tx1"/>
              </a:solidFill>
              <a:cs typeface="Calibri"/>
            </a:endParaRPr>
          </a:p>
          <a:p>
            <a:r>
              <a:rPr lang="nl-NL" sz="1100" dirty="0">
                <a:solidFill>
                  <a:schemeClr val="tx1"/>
                </a:solidFill>
                <a:cs typeface="Calibri"/>
              </a:rPr>
              <a:t>      Levensgebeurtenissen</a:t>
            </a:r>
            <a:endParaRPr lang="nl-NL" sz="1100" dirty="0">
              <a:solidFill>
                <a:schemeClr val="tx1"/>
              </a:solidFill>
            </a:endParaRPr>
          </a:p>
          <a:p>
            <a:r>
              <a:rPr lang="nl-NL" sz="1100" dirty="0">
                <a:solidFill>
                  <a:schemeClr val="tx1"/>
                </a:solidFill>
              </a:rPr>
              <a:t>      Informatierijk- en informatiearm</a:t>
            </a:r>
            <a:endParaRPr lang="nl-NL" sz="1100" dirty="0">
              <a:solidFill>
                <a:schemeClr val="tx1"/>
              </a:solidFill>
              <a:cs typeface="Calibri"/>
            </a:endParaRPr>
          </a:p>
          <a:p>
            <a:endParaRPr lang="nl-NL" sz="600" dirty="0">
              <a:solidFill>
                <a:sysClr val="windowText" lastClr="000000"/>
              </a:solidFill>
            </a:endParaRPr>
          </a:p>
          <a:p>
            <a:r>
              <a:rPr lang="nl-NL" sz="1200" dirty="0">
                <a:solidFill>
                  <a:schemeClr val="tx1"/>
                </a:solidFill>
              </a:rPr>
              <a:t>4 Aspecten</a:t>
            </a:r>
            <a:endParaRPr lang="nl-NL" sz="1200" dirty="0">
              <a:solidFill>
                <a:schemeClr val="tx1"/>
              </a:solidFill>
              <a:cs typeface="Calibri"/>
            </a:endParaRPr>
          </a:p>
          <a:p>
            <a:r>
              <a:rPr lang="nl-NL" sz="1100" dirty="0">
                <a:solidFill>
                  <a:sysClr val="windowText" lastClr="000000"/>
                </a:solidFill>
              </a:rPr>
              <a:t>      Synchrone en asynchrone communicatie</a:t>
            </a:r>
          </a:p>
          <a:p>
            <a:r>
              <a:rPr lang="nl-NL" sz="1100" dirty="0">
                <a:solidFill>
                  <a:sysClr val="windowText" lastClr="000000"/>
                </a:solidFill>
              </a:rPr>
              <a:t>      Push en pull mechanismen</a:t>
            </a:r>
          </a:p>
          <a:p>
            <a:r>
              <a:rPr lang="nl-NL" sz="1100" dirty="0">
                <a:solidFill>
                  <a:schemeClr val="tx1"/>
                </a:solidFill>
              </a:rPr>
              <a:t>      Ontkoppeling</a:t>
            </a:r>
            <a:endParaRPr lang="nl-NL" sz="1100" dirty="0">
              <a:solidFill>
                <a:schemeClr val="tx1"/>
              </a:solidFill>
              <a:cs typeface="Calibri"/>
            </a:endParaRPr>
          </a:p>
          <a:p>
            <a:r>
              <a:rPr lang="nl-NL" sz="1100" dirty="0">
                <a:solidFill>
                  <a:sysClr val="windowText" lastClr="000000"/>
                </a:solidFill>
              </a:rPr>
              <a:t>      Betrouwbaarheid</a:t>
            </a:r>
          </a:p>
          <a:p>
            <a:r>
              <a:rPr lang="nl-NL" sz="1100" dirty="0">
                <a:solidFill>
                  <a:schemeClr val="tx1"/>
                </a:solidFill>
              </a:rPr>
              <a:t>      Veiligheid en privacy</a:t>
            </a:r>
            <a:endParaRPr lang="nl-NL" sz="1100" dirty="0">
              <a:solidFill>
                <a:schemeClr val="tx1"/>
              </a:solidFill>
              <a:cs typeface="Calibri"/>
            </a:endParaRPr>
          </a:p>
          <a:p>
            <a:endParaRPr lang="nl-NL" sz="600" dirty="0">
              <a:solidFill>
                <a:sysClr val="windowText" lastClr="000000"/>
              </a:solidFill>
            </a:endParaRPr>
          </a:p>
          <a:p>
            <a:r>
              <a:rPr lang="nl-NL" sz="1200" dirty="0">
                <a:solidFill>
                  <a:schemeClr val="tx1"/>
                </a:solidFill>
              </a:rPr>
              <a:t>5 Protocollen</a:t>
            </a:r>
            <a:endParaRPr lang="nl-NL" sz="1200" dirty="0">
              <a:solidFill>
                <a:schemeClr val="tx1"/>
              </a:solidFill>
              <a:cs typeface="Calibri"/>
            </a:endParaRPr>
          </a:p>
          <a:p>
            <a:endParaRPr lang="nl-NL" sz="700" dirty="0">
              <a:solidFill>
                <a:schemeClr val="bg1">
                  <a:lumMod val="65000"/>
                </a:schemeClr>
              </a:solidFill>
              <a:cs typeface="Calibri"/>
            </a:endParaRPr>
          </a:p>
          <a:p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6 Berichtformaat standaarden</a:t>
            </a:r>
            <a:endParaRPr lang="nl-NL" sz="1200" dirty="0">
              <a:solidFill>
                <a:schemeClr val="bg1">
                  <a:lumMod val="65000"/>
                </a:schemeClr>
              </a:solidFill>
              <a:cs typeface="Calibri"/>
            </a:endParaRPr>
          </a:p>
          <a:p>
            <a:r>
              <a:rPr lang="nl-NL" sz="1100" dirty="0">
                <a:solidFill>
                  <a:schemeClr val="bg1">
                    <a:lumMod val="65000"/>
                  </a:schemeClr>
                </a:solidFill>
              </a:rPr>
              <a:t>      Cloud-events, ...</a:t>
            </a:r>
            <a:endParaRPr lang="nl-NL" sz="1100" dirty="0">
              <a:solidFill>
                <a:schemeClr val="bg1">
                  <a:lumMod val="65000"/>
                </a:schemeClr>
              </a:solidFill>
              <a:cs typeface="Calibri"/>
            </a:endParaRPr>
          </a:p>
          <a:p>
            <a:endParaRPr lang="nl-NL" sz="600" dirty="0">
              <a:solidFill>
                <a:schemeClr val="bg1">
                  <a:lumMod val="65000"/>
                </a:schemeClr>
              </a:solidFill>
              <a:cs typeface="Calibri"/>
            </a:endParaRPr>
          </a:p>
          <a:p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7 API standaarden</a:t>
            </a:r>
            <a:endParaRPr lang="nl-NL" sz="1200">
              <a:solidFill>
                <a:schemeClr val="bg1">
                  <a:lumMod val="65000"/>
                </a:schemeClr>
              </a:solidFill>
              <a:cs typeface="Calibri"/>
            </a:endParaRPr>
          </a:p>
          <a:p>
            <a:r>
              <a:rPr lang="nl-NL" sz="1100" dirty="0">
                <a:solidFill>
                  <a:schemeClr val="bg1">
                    <a:lumMod val="65000"/>
                  </a:schemeClr>
                </a:solidFill>
              </a:rPr>
              <a:t>      </a:t>
            </a:r>
            <a:r>
              <a:rPr lang="nl-NL" sz="1100" dirty="0" err="1">
                <a:solidFill>
                  <a:schemeClr val="bg1">
                    <a:lumMod val="65000"/>
                  </a:schemeClr>
                </a:solidFill>
              </a:rPr>
              <a:t>OpenAPI</a:t>
            </a:r>
            <a:r>
              <a:rPr lang="nl-NL" sz="11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nl-NL" sz="1100" dirty="0" err="1">
                <a:solidFill>
                  <a:schemeClr val="bg1">
                    <a:lumMod val="65000"/>
                  </a:schemeClr>
                </a:solidFill>
              </a:rPr>
              <a:t>Async</a:t>
            </a:r>
            <a:r>
              <a:rPr lang="nl-NL" sz="1100">
                <a:solidFill>
                  <a:schemeClr val="bg1">
                    <a:lumMod val="65000"/>
                  </a:schemeClr>
                </a:solidFill>
              </a:rPr>
              <a:t> API, ...</a:t>
            </a:r>
            <a:endParaRPr lang="nl-NL" sz="1100">
              <a:solidFill>
                <a:schemeClr val="bg1">
                  <a:lumMod val="65000"/>
                </a:schemeClr>
              </a:solidFill>
              <a:cs typeface="Calibri"/>
            </a:endParaRPr>
          </a:p>
          <a:p>
            <a:endParaRPr lang="nl-NL" sz="600" dirty="0">
              <a:solidFill>
                <a:schemeClr val="bg1">
                  <a:lumMod val="65000"/>
                </a:schemeClr>
              </a:solidFill>
              <a:cs typeface="Calibri"/>
            </a:endParaRPr>
          </a:p>
          <a:p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8 Event-</a:t>
            </a:r>
            <a:r>
              <a:rPr lang="nl-NL" sz="1200" dirty="0" err="1">
                <a:solidFill>
                  <a:schemeClr val="bg1">
                    <a:lumMod val="65000"/>
                  </a:schemeClr>
                </a:solidFill>
              </a:rPr>
              <a:t>driven</a:t>
            </a:r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-patronen</a:t>
            </a:r>
          </a:p>
          <a:p>
            <a:r>
              <a:rPr lang="nl-NL" sz="1100" dirty="0">
                <a:solidFill>
                  <a:schemeClr val="bg1">
                    <a:lumMod val="65000"/>
                  </a:schemeClr>
                </a:solidFill>
                <a:cs typeface="Calibri"/>
              </a:rPr>
              <a:t> </a:t>
            </a:r>
            <a:r>
              <a:rPr lang="nl-NL" sz="1100" dirty="0">
                <a:solidFill>
                  <a:schemeClr val="bg1">
                    <a:lumMod val="65000"/>
                  </a:schemeClr>
                </a:solidFill>
              </a:rPr>
              <a:t>     Pub-Sub (</a:t>
            </a:r>
            <a:r>
              <a:rPr lang="nl-NL" sz="1100" dirty="0" err="1">
                <a:solidFill>
                  <a:schemeClr val="bg1">
                    <a:lumMod val="65000"/>
                  </a:schemeClr>
                </a:solidFill>
              </a:rPr>
              <a:t>websub</a:t>
            </a:r>
            <a:r>
              <a:rPr lang="nl-NL" sz="1100" dirty="0">
                <a:solidFill>
                  <a:schemeClr val="bg1">
                    <a:lumMod val="65000"/>
                  </a:schemeClr>
                </a:solidFill>
              </a:rPr>
              <a:t>), Event </a:t>
            </a:r>
            <a:r>
              <a:rPr lang="nl-NL" sz="1100" dirty="0" err="1">
                <a:solidFill>
                  <a:schemeClr val="bg1">
                    <a:lumMod val="65000"/>
                  </a:schemeClr>
                </a:solidFill>
              </a:rPr>
              <a:t>sourcing</a:t>
            </a:r>
            <a:r>
              <a:rPr lang="nl-NL" sz="1100" dirty="0">
                <a:solidFill>
                  <a:schemeClr val="bg1">
                    <a:lumMod val="65000"/>
                  </a:schemeClr>
                </a:solidFill>
              </a:rPr>
              <a:t>,</a:t>
            </a:r>
            <a:endParaRPr lang="nl-NL" sz="1100" dirty="0">
              <a:solidFill>
                <a:schemeClr val="bg1">
                  <a:lumMod val="65000"/>
                </a:schemeClr>
              </a:solidFill>
              <a:cs typeface="Calibri"/>
            </a:endParaRPr>
          </a:p>
          <a:p>
            <a:r>
              <a:rPr lang="nl-NL" sz="1100" dirty="0">
                <a:solidFill>
                  <a:schemeClr val="bg1">
                    <a:lumMod val="65000"/>
                  </a:schemeClr>
                </a:solidFill>
              </a:rPr>
              <a:t>      Eventstreaming, Overige patronen</a:t>
            </a:r>
            <a:endParaRPr lang="nl-NL" sz="1100" dirty="0">
              <a:solidFill>
                <a:schemeClr val="bg1">
                  <a:lumMod val="65000"/>
                </a:schemeClr>
              </a:solidFill>
              <a:cs typeface="Calibri"/>
            </a:endParaRPr>
          </a:p>
        </p:txBody>
      </p:sp>
      <p:sp>
        <p:nvSpPr>
          <p:cNvPr id="74" name="Pijl: rechts 73">
            <a:extLst>
              <a:ext uri="{FF2B5EF4-FFF2-40B4-BE49-F238E27FC236}">
                <a16:creationId xmlns:a16="http://schemas.microsoft.com/office/drawing/2014/main" id="{413DF9E2-246F-46C6-AF2D-BD2D00895F78}"/>
              </a:ext>
            </a:extLst>
          </p:cNvPr>
          <p:cNvSpPr/>
          <p:nvPr/>
        </p:nvSpPr>
        <p:spPr>
          <a:xfrm>
            <a:off x="2179538" y="3749811"/>
            <a:ext cx="674756" cy="506069"/>
          </a:xfrm>
          <a:prstGeom prst="rightArrow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579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8B43E4F-DB90-4A56-8D89-16167C4FA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Voorbeeld vraagstukken</a:t>
            </a:r>
          </a:p>
        </p:txBody>
      </p:sp>
    </p:spTree>
    <p:extLst>
      <p:ext uri="{BB962C8B-B14F-4D97-AF65-F5344CB8AC3E}">
        <p14:creationId xmlns:p14="http://schemas.microsoft.com/office/powerpoint/2010/main" val="1720718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2529FC3-1B4A-43AF-A2B3-935CA16B1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2" y="50197"/>
            <a:ext cx="11326287" cy="633798"/>
          </a:xfrm>
        </p:spPr>
        <p:txBody>
          <a:bodyPr>
            <a:normAutofit/>
          </a:bodyPr>
          <a:lstStyle/>
          <a:p>
            <a:r>
              <a:rPr lang="nl-NL" sz="2400" dirty="0" err="1"/>
              <a:t>Mindset</a:t>
            </a:r>
            <a:r>
              <a:rPr lang="nl-NL" sz="2400" dirty="0"/>
              <a:t>: Vraag en Aanbod – ‘klassiek’ </a:t>
            </a:r>
            <a:r>
              <a:rPr lang="nl-NL" sz="2400" dirty="0" err="1"/>
              <a:t>v.s.</a:t>
            </a:r>
            <a:r>
              <a:rPr lang="nl-NL" sz="2400" dirty="0"/>
              <a:t> </a:t>
            </a:r>
            <a:r>
              <a:rPr lang="nl-NL" sz="2400" dirty="0" err="1"/>
              <a:t>gebeurtenisgedreven</a:t>
            </a:r>
            <a:endParaRPr lang="nl-NL" sz="2400" dirty="0"/>
          </a:p>
        </p:txBody>
      </p:sp>
      <p:grpSp>
        <p:nvGrpSpPr>
          <p:cNvPr id="24" name="Groep 23">
            <a:extLst>
              <a:ext uri="{FF2B5EF4-FFF2-40B4-BE49-F238E27FC236}">
                <a16:creationId xmlns:a16="http://schemas.microsoft.com/office/drawing/2014/main" id="{4926355A-216D-429B-9EFF-342A61BCB959}"/>
              </a:ext>
            </a:extLst>
          </p:cNvPr>
          <p:cNvGrpSpPr/>
          <p:nvPr/>
        </p:nvGrpSpPr>
        <p:grpSpPr>
          <a:xfrm>
            <a:off x="685253" y="1099650"/>
            <a:ext cx="10365828" cy="2028228"/>
            <a:chOff x="685253" y="1099650"/>
            <a:chExt cx="10365828" cy="2028228"/>
          </a:xfrm>
        </p:grpSpPr>
        <p:sp>
          <p:nvSpPr>
            <p:cNvPr id="61" name="Rechthoek 60">
              <a:extLst>
                <a:ext uri="{FF2B5EF4-FFF2-40B4-BE49-F238E27FC236}">
                  <a16:creationId xmlns:a16="http://schemas.microsoft.com/office/drawing/2014/main" id="{545C4A6B-D046-428C-8340-F9F07A4633A0}"/>
                </a:ext>
              </a:extLst>
            </p:cNvPr>
            <p:cNvSpPr/>
            <p:nvPr/>
          </p:nvSpPr>
          <p:spPr>
            <a:xfrm>
              <a:off x="2893628" y="1109998"/>
              <a:ext cx="3396803" cy="201788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2" name="Tekstvak 61">
              <a:extLst>
                <a:ext uri="{FF2B5EF4-FFF2-40B4-BE49-F238E27FC236}">
                  <a16:creationId xmlns:a16="http://schemas.microsoft.com/office/drawing/2014/main" id="{C7FEFE66-8C45-46EE-AADD-98982C1EB4A2}"/>
                </a:ext>
              </a:extLst>
            </p:cNvPr>
            <p:cNvSpPr txBox="1"/>
            <p:nvPr/>
          </p:nvSpPr>
          <p:spPr>
            <a:xfrm>
              <a:off x="2893628" y="1104824"/>
              <a:ext cx="14334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Organisatie A</a:t>
              </a:r>
            </a:p>
          </p:txBody>
        </p:sp>
        <p:sp>
          <p:nvSpPr>
            <p:cNvPr id="63" name="Rechthoek 62">
              <a:extLst>
                <a:ext uri="{FF2B5EF4-FFF2-40B4-BE49-F238E27FC236}">
                  <a16:creationId xmlns:a16="http://schemas.microsoft.com/office/drawing/2014/main" id="{F78ACA19-AE21-47B2-A905-0B09963C746D}"/>
                </a:ext>
              </a:extLst>
            </p:cNvPr>
            <p:cNvSpPr/>
            <p:nvPr/>
          </p:nvSpPr>
          <p:spPr>
            <a:xfrm>
              <a:off x="9443128" y="1533266"/>
              <a:ext cx="1607953" cy="4303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4" name="Tekstvak 63">
              <a:extLst>
                <a:ext uri="{FF2B5EF4-FFF2-40B4-BE49-F238E27FC236}">
                  <a16:creationId xmlns:a16="http://schemas.microsoft.com/office/drawing/2014/main" id="{FFD23E36-09BF-4FDF-B5C8-0F517FEE88B8}"/>
                </a:ext>
              </a:extLst>
            </p:cNvPr>
            <p:cNvSpPr txBox="1"/>
            <p:nvPr/>
          </p:nvSpPr>
          <p:spPr>
            <a:xfrm>
              <a:off x="9443128" y="1528092"/>
              <a:ext cx="1420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Organisatie X</a:t>
              </a:r>
            </a:p>
          </p:txBody>
        </p:sp>
        <p:sp>
          <p:nvSpPr>
            <p:cNvPr id="65" name="Rechthoek 64">
              <a:extLst>
                <a:ext uri="{FF2B5EF4-FFF2-40B4-BE49-F238E27FC236}">
                  <a16:creationId xmlns:a16="http://schemas.microsoft.com/office/drawing/2014/main" id="{F6D44723-470E-4C9C-8552-F014A61C3F3A}"/>
                </a:ext>
              </a:extLst>
            </p:cNvPr>
            <p:cNvSpPr/>
            <p:nvPr/>
          </p:nvSpPr>
          <p:spPr>
            <a:xfrm>
              <a:off x="9443128" y="2019655"/>
              <a:ext cx="1607953" cy="4303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6" name="Tekstvak 65">
              <a:extLst>
                <a:ext uri="{FF2B5EF4-FFF2-40B4-BE49-F238E27FC236}">
                  <a16:creationId xmlns:a16="http://schemas.microsoft.com/office/drawing/2014/main" id="{3535A479-A272-42AE-884E-5C80699C86BC}"/>
                </a:ext>
              </a:extLst>
            </p:cNvPr>
            <p:cNvSpPr txBox="1"/>
            <p:nvPr/>
          </p:nvSpPr>
          <p:spPr>
            <a:xfrm>
              <a:off x="9443128" y="2014481"/>
              <a:ext cx="1420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Organisatie Y</a:t>
              </a:r>
            </a:p>
          </p:txBody>
        </p:sp>
        <p:sp>
          <p:nvSpPr>
            <p:cNvPr id="67" name="Rechthoek 66">
              <a:extLst>
                <a:ext uri="{FF2B5EF4-FFF2-40B4-BE49-F238E27FC236}">
                  <a16:creationId xmlns:a16="http://schemas.microsoft.com/office/drawing/2014/main" id="{A884DC49-9E3A-4342-831C-4EACB0324C64}"/>
                </a:ext>
              </a:extLst>
            </p:cNvPr>
            <p:cNvSpPr/>
            <p:nvPr/>
          </p:nvSpPr>
          <p:spPr>
            <a:xfrm>
              <a:off x="9443128" y="2499192"/>
              <a:ext cx="1607953" cy="4303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8" name="Tekstvak 67">
              <a:extLst>
                <a:ext uri="{FF2B5EF4-FFF2-40B4-BE49-F238E27FC236}">
                  <a16:creationId xmlns:a16="http://schemas.microsoft.com/office/drawing/2014/main" id="{C57E0859-92FA-4AD8-8066-8FB59B07D564}"/>
                </a:ext>
              </a:extLst>
            </p:cNvPr>
            <p:cNvSpPr txBox="1"/>
            <p:nvPr/>
          </p:nvSpPr>
          <p:spPr>
            <a:xfrm>
              <a:off x="9443128" y="2494018"/>
              <a:ext cx="1420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Organisatie Z</a:t>
              </a:r>
            </a:p>
          </p:txBody>
        </p:sp>
        <p:sp>
          <p:nvSpPr>
            <p:cNvPr id="69" name="Rechthoek 68">
              <a:extLst>
                <a:ext uri="{FF2B5EF4-FFF2-40B4-BE49-F238E27FC236}">
                  <a16:creationId xmlns:a16="http://schemas.microsoft.com/office/drawing/2014/main" id="{0D2D8901-6C50-4241-8C57-6A5920375C4F}"/>
                </a:ext>
              </a:extLst>
            </p:cNvPr>
            <p:cNvSpPr/>
            <p:nvPr/>
          </p:nvSpPr>
          <p:spPr>
            <a:xfrm>
              <a:off x="6944302" y="1104824"/>
              <a:ext cx="1804511" cy="201788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0" name="Tekstvak 69">
              <a:extLst>
                <a:ext uri="{FF2B5EF4-FFF2-40B4-BE49-F238E27FC236}">
                  <a16:creationId xmlns:a16="http://schemas.microsoft.com/office/drawing/2014/main" id="{B791A72B-1017-454B-B73D-379CC69A488B}"/>
                </a:ext>
              </a:extLst>
            </p:cNvPr>
            <p:cNvSpPr txBox="1"/>
            <p:nvPr/>
          </p:nvSpPr>
          <p:spPr>
            <a:xfrm>
              <a:off x="6944302" y="1099650"/>
              <a:ext cx="12973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/>
                <a:t>Intermediar</a:t>
              </a:r>
              <a:endParaRPr lang="nl-NL" dirty="0"/>
            </a:p>
          </p:txBody>
        </p:sp>
        <p:sp>
          <p:nvSpPr>
            <p:cNvPr id="71" name="Rechthoek: afgeronde hoeken 70">
              <a:extLst>
                <a:ext uri="{FF2B5EF4-FFF2-40B4-BE49-F238E27FC236}">
                  <a16:creationId xmlns:a16="http://schemas.microsoft.com/office/drawing/2014/main" id="{4DD2ACE3-D2AE-4D5F-95F9-A4B900CF33FF}"/>
                </a:ext>
              </a:extLst>
            </p:cNvPr>
            <p:cNvSpPr/>
            <p:nvPr/>
          </p:nvSpPr>
          <p:spPr>
            <a:xfrm>
              <a:off x="4998464" y="1503935"/>
              <a:ext cx="875020" cy="71323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Pijl: rechts 71">
              <a:extLst>
                <a:ext uri="{FF2B5EF4-FFF2-40B4-BE49-F238E27FC236}">
                  <a16:creationId xmlns:a16="http://schemas.microsoft.com/office/drawing/2014/main" id="{4780DE26-643D-4875-A16E-FE6374FFAB85}"/>
                </a:ext>
              </a:extLst>
            </p:cNvPr>
            <p:cNvSpPr/>
            <p:nvPr/>
          </p:nvSpPr>
          <p:spPr>
            <a:xfrm>
              <a:off x="5931655" y="1637081"/>
              <a:ext cx="1364626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3" name="Tekstvak 72">
              <a:extLst>
                <a:ext uri="{FF2B5EF4-FFF2-40B4-BE49-F238E27FC236}">
                  <a16:creationId xmlns:a16="http://schemas.microsoft.com/office/drawing/2014/main" id="{8BD8643E-A415-4E0C-8998-91C99860FA0A}"/>
                </a:ext>
              </a:extLst>
            </p:cNvPr>
            <p:cNvSpPr txBox="1"/>
            <p:nvPr/>
          </p:nvSpPr>
          <p:spPr>
            <a:xfrm>
              <a:off x="6164670" y="1426897"/>
              <a:ext cx="8750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Vraag</a:t>
              </a:r>
            </a:p>
          </p:txBody>
        </p:sp>
        <p:sp>
          <p:nvSpPr>
            <p:cNvPr id="74" name="Rechthoek: afgeronde hoeken 73">
              <a:extLst>
                <a:ext uri="{FF2B5EF4-FFF2-40B4-BE49-F238E27FC236}">
                  <a16:creationId xmlns:a16="http://schemas.microsoft.com/office/drawing/2014/main" id="{F7AAF1C7-EFFF-45F9-A95D-7EE8B6CFF1FA}"/>
                </a:ext>
              </a:extLst>
            </p:cNvPr>
            <p:cNvSpPr/>
            <p:nvPr/>
          </p:nvSpPr>
          <p:spPr>
            <a:xfrm>
              <a:off x="7366625" y="1512963"/>
              <a:ext cx="875020" cy="1383299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Pijl: rechts 74">
              <a:extLst>
                <a:ext uri="{FF2B5EF4-FFF2-40B4-BE49-F238E27FC236}">
                  <a16:creationId xmlns:a16="http://schemas.microsoft.com/office/drawing/2014/main" id="{41889CFE-9706-4DB4-86C8-648125AF6743}"/>
                </a:ext>
              </a:extLst>
            </p:cNvPr>
            <p:cNvSpPr/>
            <p:nvPr/>
          </p:nvSpPr>
          <p:spPr>
            <a:xfrm>
              <a:off x="8341877" y="1570242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6" name="Pijl: rechts 75">
              <a:extLst>
                <a:ext uri="{FF2B5EF4-FFF2-40B4-BE49-F238E27FC236}">
                  <a16:creationId xmlns:a16="http://schemas.microsoft.com/office/drawing/2014/main" id="{BDD95592-C0A0-44C5-B83C-C2A4E5913551}"/>
                </a:ext>
              </a:extLst>
            </p:cNvPr>
            <p:cNvSpPr/>
            <p:nvPr/>
          </p:nvSpPr>
          <p:spPr>
            <a:xfrm>
              <a:off x="8341877" y="2042663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7" name="Pijl: rechts 76">
              <a:extLst>
                <a:ext uri="{FF2B5EF4-FFF2-40B4-BE49-F238E27FC236}">
                  <a16:creationId xmlns:a16="http://schemas.microsoft.com/office/drawing/2014/main" id="{EC1A0C8C-E9CF-4033-844F-12E4468A88EE}"/>
                </a:ext>
              </a:extLst>
            </p:cNvPr>
            <p:cNvSpPr/>
            <p:nvPr/>
          </p:nvSpPr>
          <p:spPr>
            <a:xfrm>
              <a:off x="8341877" y="2526930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10" name="Tekstvak 109">
              <a:extLst>
                <a:ext uri="{FF2B5EF4-FFF2-40B4-BE49-F238E27FC236}">
                  <a16:creationId xmlns:a16="http://schemas.microsoft.com/office/drawing/2014/main" id="{81CD1535-C6A9-4CD5-9B21-B86E710AE36C}"/>
                </a:ext>
              </a:extLst>
            </p:cNvPr>
            <p:cNvSpPr txBox="1"/>
            <p:nvPr/>
          </p:nvSpPr>
          <p:spPr>
            <a:xfrm>
              <a:off x="685253" y="1859934"/>
              <a:ext cx="143346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nl-NL" sz="2400" dirty="0"/>
                <a:t>‘Klassiek’</a:t>
              </a:r>
            </a:p>
          </p:txBody>
        </p:sp>
      </p:grpSp>
      <p:grpSp>
        <p:nvGrpSpPr>
          <p:cNvPr id="32" name="Groep 31">
            <a:extLst>
              <a:ext uri="{FF2B5EF4-FFF2-40B4-BE49-F238E27FC236}">
                <a16:creationId xmlns:a16="http://schemas.microsoft.com/office/drawing/2014/main" id="{C00AD55B-E3B0-47CA-A851-79AC9A27CE9A}"/>
              </a:ext>
            </a:extLst>
          </p:cNvPr>
          <p:cNvGrpSpPr/>
          <p:nvPr/>
        </p:nvGrpSpPr>
        <p:grpSpPr>
          <a:xfrm>
            <a:off x="309005" y="3492062"/>
            <a:ext cx="11439459" cy="3116842"/>
            <a:chOff x="309005" y="3492062"/>
            <a:chExt cx="11439459" cy="3116842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52EA4200-423A-4370-B178-7A747E511A87}"/>
                </a:ext>
              </a:extLst>
            </p:cNvPr>
            <p:cNvSpPr/>
            <p:nvPr/>
          </p:nvSpPr>
          <p:spPr>
            <a:xfrm>
              <a:off x="2893628" y="3885402"/>
              <a:ext cx="3396803" cy="272350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4" name="Tekstvak 83">
              <a:extLst>
                <a:ext uri="{FF2B5EF4-FFF2-40B4-BE49-F238E27FC236}">
                  <a16:creationId xmlns:a16="http://schemas.microsoft.com/office/drawing/2014/main" id="{872DEBD4-C550-487C-B722-076410DFC026}"/>
                </a:ext>
              </a:extLst>
            </p:cNvPr>
            <p:cNvSpPr txBox="1"/>
            <p:nvPr/>
          </p:nvSpPr>
          <p:spPr>
            <a:xfrm>
              <a:off x="2893628" y="3880228"/>
              <a:ext cx="14334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Organisatie A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F536E5CE-90CD-4576-A8B4-1515D6D5A167}"/>
                </a:ext>
              </a:extLst>
            </p:cNvPr>
            <p:cNvSpPr/>
            <p:nvPr/>
          </p:nvSpPr>
          <p:spPr>
            <a:xfrm>
              <a:off x="9443128" y="4308670"/>
              <a:ext cx="1607953" cy="4303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6" name="Tekstvak 85">
              <a:extLst>
                <a:ext uri="{FF2B5EF4-FFF2-40B4-BE49-F238E27FC236}">
                  <a16:creationId xmlns:a16="http://schemas.microsoft.com/office/drawing/2014/main" id="{2AE0813B-5A54-4875-ABCD-C042990E5319}"/>
                </a:ext>
              </a:extLst>
            </p:cNvPr>
            <p:cNvSpPr txBox="1"/>
            <p:nvPr/>
          </p:nvSpPr>
          <p:spPr>
            <a:xfrm>
              <a:off x="9443128" y="4303496"/>
              <a:ext cx="1420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Organisatie X</a:t>
              </a:r>
            </a:p>
          </p:txBody>
        </p: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EEA9C45E-0731-444C-9260-64272C327ECD}"/>
                </a:ext>
              </a:extLst>
            </p:cNvPr>
            <p:cNvSpPr/>
            <p:nvPr/>
          </p:nvSpPr>
          <p:spPr>
            <a:xfrm>
              <a:off x="9443128" y="4795059"/>
              <a:ext cx="1607953" cy="4303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8" name="Tekstvak 87">
              <a:extLst>
                <a:ext uri="{FF2B5EF4-FFF2-40B4-BE49-F238E27FC236}">
                  <a16:creationId xmlns:a16="http://schemas.microsoft.com/office/drawing/2014/main" id="{7B3B13F2-5F8E-4465-8E54-690E4FB52A39}"/>
                </a:ext>
              </a:extLst>
            </p:cNvPr>
            <p:cNvSpPr txBox="1"/>
            <p:nvPr/>
          </p:nvSpPr>
          <p:spPr>
            <a:xfrm>
              <a:off x="9443128" y="4789885"/>
              <a:ext cx="1420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Organisatie Y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A8BE6608-3092-4DFB-A062-B42EB45E7B84}"/>
                </a:ext>
              </a:extLst>
            </p:cNvPr>
            <p:cNvSpPr/>
            <p:nvPr/>
          </p:nvSpPr>
          <p:spPr>
            <a:xfrm>
              <a:off x="9443128" y="5274596"/>
              <a:ext cx="1607953" cy="117665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0" name="Tekstvak 89">
              <a:extLst>
                <a:ext uri="{FF2B5EF4-FFF2-40B4-BE49-F238E27FC236}">
                  <a16:creationId xmlns:a16="http://schemas.microsoft.com/office/drawing/2014/main" id="{B5CCE171-85E1-46CA-8A84-2ADDA3F8E197}"/>
                </a:ext>
              </a:extLst>
            </p:cNvPr>
            <p:cNvSpPr txBox="1"/>
            <p:nvPr/>
          </p:nvSpPr>
          <p:spPr>
            <a:xfrm>
              <a:off x="9443128" y="5269422"/>
              <a:ext cx="1420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Organisatie Z</a:t>
              </a:r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E40E8CB6-B792-4982-86AB-2E7492579B1B}"/>
                </a:ext>
              </a:extLst>
            </p:cNvPr>
            <p:cNvSpPr/>
            <p:nvPr/>
          </p:nvSpPr>
          <p:spPr>
            <a:xfrm>
              <a:off x="6944302" y="3880227"/>
              <a:ext cx="1804511" cy="272867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2" name="Tekstvak 91">
              <a:extLst>
                <a:ext uri="{FF2B5EF4-FFF2-40B4-BE49-F238E27FC236}">
                  <a16:creationId xmlns:a16="http://schemas.microsoft.com/office/drawing/2014/main" id="{4CC41232-9E58-472B-929F-32EDD357D83E}"/>
                </a:ext>
              </a:extLst>
            </p:cNvPr>
            <p:cNvSpPr txBox="1"/>
            <p:nvPr/>
          </p:nvSpPr>
          <p:spPr>
            <a:xfrm>
              <a:off x="6944302" y="3875054"/>
              <a:ext cx="12973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/>
                <a:t>Intermediar</a:t>
              </a:r>
              <a:endParaRPr lang="nl-NL" dirty="0"/>
            </a:p>
          </p:txBody>
        </p:sp>
        <p:sp>
          <p:nvSpPr>
            <p:cNvPr id="93" name="Rechthoek: afgeronde hoeken 92">
              <a:extLst>
                <a:ext uri="{FF2B5EF4-FFF2-40B4-BE49-F238E27FC236}">
                  <a16:creationId xmlns:a16="http://schemas.microsoft.com/office/drawing/2014/main" id="{4442D50C-F091-4B1E-A94A-BFDAAF72DE80}"/>
                </a:ext>
              </a:extLst>
            </p:cNvPr>
            <p:cNvSpPr/>
            <p:nvPr/>
          </p:nvSpPr>
          <p:spPr>
            <a:xfrm>
              <a:off x="4998464" y="4279340"/>
              <a:ext cx="875020" cy="45972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dirty="0">
                <a:solidFill>
                  <a:schemeClr val="tx1"/>
                </a:solidFill>
              </a:endParaRPr>
            </a:p>
          </p:txBody>
        </p:sp>
        <p:sp>
          <p:nvSpPr>
            <p:cNvPr id="94" name="Pijl: rechts 93">
              <a:extLst>
                <a:ext uri="{FF2B5EF4-FFF2-40B4-BE49-F238E27FC236}">
                  <a16:creationId xmlns:a16="http://schemas.microsoft.com/office/drawing/2014/main" id="{58707DD9-07FB-4E25-8BE9-93539215DCDE}"/>
                </a:ext>
              </a:extLst>
            </p:cNvPr>
            <p:cNvSpPr/>
            <p:nvPr/>
          </p:nvSpPr>
          <p:spPr>
            <a:xfrm>
              <a:off x="5931655" y="4412485"/>
              <a:ext cx="1364626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5" name="Tekstvak 94">
              <a:extLst>
                <a:ext uri="{FF2B5EF4-FFF2-40B4-BE49-F238E27FC236}">
                  <a16:creationId xmlns:a16="http://schemas.microsoft.com/office/drawing/2014/main" id="{3EBF6F07-C7D3-473F-8AE2-9E6A47BD2553}"/>
                </a:ext>
              </a:extLst>
            </p:cNvPr>
            <p:cNvSpPr txBox="1"/>
            <p:nvPr/>
          </p:nvSpPr>
          <p:spPr>
            <a:xfrm>
              <a:off x="6164670" y="4202301"/>
              <a:ext cx="8750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Vraag</a:t>
              </a:r>
            </a:p>
          </p:txBody>
        </p:sp>
        <p:sp>
          <p:nvSpPr>
            <p:cNvPr id="96" name="Rechthoek: afgeronde hoeken 95">
              <a:extLst>
                <a:ext uri="{FF2B5EF4-FFF2-40B4-BE49-F238E27FC236}">
                  <a16:creationId xmlns:a16="http://schemas.microsoft.com/office/drawing/2014/main" id="{C161BFF9-12B8-4307-86C5-281A3359ADF3}"/>
                </a:ext>
              </a:extLst>
            </p:cNvPr>
            <p:cNvSpPr/>
            <p:nvPr/>
          </p:nvSpPr>
          <p:spPr>
            <a:xfrm>
              <a:off x="7366625" y="4288367"/>
              <a:ext cx="875020" cy="1383299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dirty="0">
                <a:solidFill>
                  <a:schemeClr val="tx1"/>
                </a:solidFill>
              </a:endParaRPr>
            </a:p>
          </p:txBody>
        </p:sp>
        <p:sp>
          <p:nvSpPr>
            <p:cNvPr id="97" name="Pijl: rechts 96">
              <a:extLst>
                <a:ext uri="{FF2B5EF4-FFF2-40B4-BE49-F238E27FC236}">
                  <a16:creationId xmlns:a16="http://schemas.microsoft.com/office/drawing/2014/main" id="{AC9919C9-C82B-41B8-B12A-216A048267AE}"/>
                </a:ext>
              </a:extLst>
            </p:cNvPr>
            <p:cNvSpPr/>
            <p:nvPr/>
          </p:nvSpPr>
          <p:spPr>
            <a:xfrm>
              <a:off x="8341877" y="4345646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8" name="Pijl: rechts 97">
              <a:extLst>
                <a:ext uri="{FF2B5EF4-FFF2-40B4-BE49-F238E27FC236}">
                  <a16:creationId xmlns:a16="http://schemas.microsoft.com/office/drawing/2014/main" id="{13294DE2-F328-4C85-B60F-40C09844879C}"/>
                </a:ext>
              </a:extLst>
            </p:cNvPr>
            <p:cNvSpPr/>
            <p:nvPr/>
          </p:nvSpPr>
          <p:spPr>
            <a:xfrm>
              <a:off x="8341877" y="4818067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9" name="Pijl: rechts 98">
              <a:extLst>
                <a:ext uri="{FF2B5EF4-FFF2-40B4-BE49-F238E27FC236}">
                  <a16:creationId xmlns:a16="http://schemas.microsoft.com/office/drawing/2014/main" id="{B083DF59-6B6B-4633-B276-3919A9706964}"/>
                </a:ext>
              </a:extLst>
            </p:cNvPr>
            <p:cNvSpPr/>
            <p:nvPr/>
          </p:nvSpPr>
          <p:spPr>
            <a:xfrm>
              <a:off x="8341877" y="5302334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69440906-ABBB-4D64-A669-62EB5C86847F}"/>
                </a:ext>
              </a:extLst>
            </p:cNvPr>
            <p:cNvCxnSpPr/>
            <p:nvPr/>
          </p:nvCxnSpPr>
          <p:spPr>
            <a:xfrm>
              <a:off x="309005" y="3492062"/>
              <a:ext cx="11439459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Tekstvak 110">
              <a:extLst>
                <a:ext uri="{FF2B5EF4-FFF2-40B4-BE49-F238E27FC236}">
                  <a16:creationId xmlns:a16="http://schemas.microsoft.com/office/drawing/2014/main" id="{376E437B-578A-42BB-848E-02795AE53062}"/>
                </a:ext>
              </a:extLst>
            </p:cNvPr>
            <p:cNvSpPr txBox="1"/>
            <p:nvPr/>
          </p:nvSpPr>
          <p:spPr>
            <a:xfrm>
              <a:off x="519879" y="4840669"/>
              <a:ext cx="1719878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l-NL" sz="2400" dirty="0"/>
                <a:t>Gebeurtenis gedreven</a:t>
              </a:r>
            </a:p>
          </p:txBody>
        </p:sp>
      </p:grpSp>
      <p:sp>
        <p:nvSpPr>
          <p:cNvPr id="112" name="Gedachtewolkje: wolk 111">
            <a:extLst>
              <a:ext uri="{FF2B5EF4-FFF2-40B4-BE49-F238E27FC236}">
                <a16:creationId xmlns:a16="http://schemas.microsoft.com/office/drawing/2014/main" id="{889D585F-C487-41D4-8696-CEFCF05D3F45}"/>
              </a:ext>
            </a:extLst>
          </p:cNvPr>
          <p:cNvSpPr/>
          <p:nvPr/>
        </p:nvSpPr>
        <p:spPr>
          <a:xfrm>
            <a:off x="181529" y="2929585"/>
            <a:ext cx="2385163" cy="1210876"/>
          </a:xfrm>
          <a:prstGeom prst="cloudCallout">
            <a:avLst>
              <a:gd name="adj1" fmla="val 67369"/>
              <a:gd name="adj2" fmla="val -3091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Beide patronen hebben hun waarde en kunnen naast elkaar bestaan</a:t>
            </a:r>
          </a:p>
        </p:txBody>
      </p:sp>
      <p:grpSp>
        <p:nvGrpSpPr>
          <p:cNvPr id="29" name="Groep 28">
            <a:extLst>
              <a:ext uri="{FF2B5EF4-FFF2-40B4-BE49-F238E27FC236}">
                <a16:creationId xmlns:a16="http://schemas.microsoft.com/office/drawing/2014/main" id="{D0A01676-19CF-432D-B196-7266466BF4F8}"/>
              </a:ext>
            </a:extLst>
          </p:cNvPr>
          <p:cNvGrpSpPr/>
          <p:nvPr/>
        </p:nvGrpSpPr>
        <p:grpSpPr>
          <a:xfrm>
            <a:off x="5931654" y="1761832"/>
            <a:ext cx="3413784" cy="1131071"/>
            <a:chOff x="5931654" y="1761832"/>
            <a:chExt cx="3413784" cy="1131071"/>
          </a:xfrm>
        </p:grpSpPr>
        <p:sp>
          <p:nvSpPr>
            <p:cNvPr id="78" name="Pijl: rechts 77">
              <a:extLst>
                <a:ext uri="{FF2B5EF4-FFF2-40B4-BE49-F238E27FC236}">
                  <a16:creationId xmlns:a16="http://schemas.microsoft.com/office/drawing/2014/main" id="{CB54177F-110C-4B6A-8EFB-BD2E0C3761A8}"/>
                </a:ext>
              </a:extLst>
            </p:cNvPr>
            <p:cNvSpPr/>
            <p:nvPr/>
          </p:nvSpPr>
          <p:spPr>
            <a:xfrm rot="10800000">
              <a:off x="8320682" y="1761832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9" name="Pijl: rechts 78">
              <a:extLst>
                <a:ext uri="{FF2B5EF4-FFF2-40B4-BE49-F238E27FC236}">
                  <a16:creationId xmlns:a16="http://schemas.microsoft.com/office/drawing/2014/main" id="{5A982162-6FD0-458B-B5E8-C91C216D656A}"/>
                </a:ext>
              </a:extLst>
            </p:cNvPr>
            <p:cNvSpPr/>
            <p:nvPr/>
          </p:nvSpPr>
          <p:spPr>
            <a:xfrm rot="10800000">
              <a:off x="8339335" y="2225972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0" name="Pijl: rechts 79">
              <a:extLst>
                <a:ext uri="{FF2B5EF4-FFF2-40B4-BE49-F238E27FC236}">
                  <a16:creationId xmlns:a16="http://schemas.microsoft.com/office/drawing/2014/main" id="{E9D96E62-D57F-449A-A9AE-80E58FCE56E1}"/>
                </a:ext>
              </a:extLst>
            </p:cNvPr>
            <p:cNvSpPr/>
            <p:nvPr/>
          </p:nvSpPr>
          <p:spPr>
            <a:xfrm rot="10800000">
              <a:off x="8319411" y="2718400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1" name="Pijl: rechts 80">
              <a:extLst>
                <a:ext uri="{FF2B5EF4-FFF2-40B4-BE49-F238E27FC236}">
                  <a16:creationId xmlns:a16="http://schemas.microsoft.com/office/drawing/2014/main" id="{D625A862-B03E-40D5-A041-98BF427ED24B}"/>
                </a:ext>
              </a:extLst>
            </p:cNvPr>
            <p:cNvSpPr/>
            <p:nvPr/>
          </p:nvSpPr>
          <p:spPr>
            <a:xfrm rot="10800000">
              <a:off x="5931654" y="1826827"/>
              <a:ext cx="1364625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2" name="Tekstvak 81">
              <a:extLst>
                <a:ext uri="{FF2B5EF4-FFF2-40B4-BE49-F238E27FC236}">
                  <a16:creationId xmlns:a16="http://schemas.microsoft.com/office/drawing/2014/main" id="{FF090C50-C6AE-4801-A98B-772A34D454D6}"/>
                </a:ext>
              </a:extLst>
            </p:cNvPr>
            <p:cNvSpPr txBox="1"/>
            <p:nvPr/>
          </p:nvSpPr>
          <p:spPr>
            <a:xfrm>
              <a:off x="6159532" y="1943957"/>
              <a:ext cx="8750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Antwoord</a:t>
              </a:r>
            </a:p>
            <a:p>
              <a:pPr algn="ctr"/>
              <a:r>
                <a:rPr lang="nl-NL" sz="1200" dirty="0"/>
                <a:t>(= Aanbod)</a:t>
              </a:r>
            </a:p>
          </p:txBody>
        </p: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0822988F-81A5-4C6A-8D32-733DF01CE764}"/>
              </a:ext>
            </a:extLst>
          </p:cNvPr>
          <p:cNvGrpSpPr/>
          <p:nvPr/>
        </p:nvGrpSpPr>
        <p:grpSpPr>
          <a:xfrm>
            <a:off x="4998464" y="5846134"/>
            <a:ext cx="4327049" cy="527289"/>
            <a:chOff x="4998464" y="5846134"/>
            <a:chExt cx="4327049" cy="527289"/>
          </a:xfrm>
        </p:grpSpPr>
        <p:sp>
          <p:nvSpPr>
            <p:cNvPr id="105" name="Rechthoek: afgeronde hoeken 104">
              <a:extLst>
                <a:ext uri="{FF2B5EF4-FFF2-40B4-BE49-F238E27FC236}">
                  <a16:creationId xmlns:a16="http://schemas.microsoft.com/office/drawing/2014/main" id="{52B2CDE8-35CB-4DAC-880D-AFE78363459D}"/>
                </a:ext>
              </a:extLst>
            </p:cNvPr>
            <p:cNvSpPr/>
            <p:nvPr/>
          </p:nvSpPr>
          <p:spPr>
            <a:xfrm>
              <a:off x="4998464" y="5913699"/>
              <a:ext cx="875020" cy="45972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dirty="0">
                <a:solidFill>
                  <a:schemeClr val="tx1"/>
                </a:solidFill>
              </a:endParaRPr>
            </a:p>
          </p:txBody>
        </p:sp>
        <p:sp>
          <p:nvSpPr>
            <p:cNvPr id="106" name="Rechthoek: afgeronde hoeken 105">
              <a:extLst>
                <a:ext uri="{FF2B5EF4-FFF2-40B4-BE49-F238E27FC236}">
                  <a16:creationId xmlns:a16="http://schemas.microsoft.com/office/drawing/2014/main" id="{7A27FDFB-D5AA-4B32-B37D-BAECEDF8F629}"/>
                </a:ext>
              </a:extLst>
            </p:cNvPr>
            <p:cNvSpPr/>
            <p:nvPr/>
          </p:nvSpPr>
          <p:spPr>
            <a:xfrm>
              <a:off x="7379630" y="5910423"/>
              <a:ext cx="875020" cy="45972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dirty="0">
                <a:solidFill>
                  <a:schemeClr val="tx1"/>
                </a:solidFill>
              </a:endParaRPr>
            </a:p>
          </p:txBody>
        </p:sp>
        <p:sp>
          <p:nvSpPr>
            <p:cNvPr id="107" name="Pijl: rechts 106">
              <a:extLst>
                <a:ext uri="{FF2B5EF4-FFF2-40B4-BE49-F238E27FC236}">
                  <a16:creationId xmlns:a16="http://schemas.microsoft.com/office/drawing/2014/main" id="{29D13B1D-D8E5-4E0E-AFE6-C907632B2A20}"/>
                </a:ext>
              </a:extLst>
            </p:cNvPr>
            <p:cNvSpPr/>
            <p:nvPr/>
          </p:nvSpPr>
          <p:spPr>
            <a:xfrm rot="10800000">
              <a:off x="8319410" y="6053033"/>
              <a:ext cx="1006103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08" name="Pijl: rechts 107">
              <a:extLst>
                <a:ext uri="{FF2B5EF4-FFF2-40B4-BE49-F238E27FC236}">
                  <a16:creationId xmlns:a16="http://schemas.microsoft.com/office/drawing/2014/main" id="{D3679B79-283D-4691-8973-FAE9FF573AA9}"/>
                </a:ext>
              </a:extLst>
            </p:cNvPr>
            <p:cNvSpPr/>
            <p:nvPr/>
          </p:nvSpPr>
          <p:spPr>
            <a:xfrm rot="10800000">
              <a:off x="5914831" y="6053033"/>
              <a:ext cx="1364627" cy="174503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09" name="Tekstvak 108">
              <a:extLst>
                <a:ext uri="{FF2B5EF4-FFF2-40B4-BE49-F238E27FC236}">
                  <a16:creationId xmlns:a16="http://schemas.microsoft.com/office/drawing/2014/main" id="{544548C2-11C6-422C-B86F-8F8EDB208FD9}"/>
                </a:ext>
              </a:extLst>
            </p:cNvPr>
            <p:cNvSpPr txBox="1"/>
            <p:nvPr/>
          </p:nvSpPr>
          <p:spPr>
            <a:xfrm>
              <a:off x="6166286" y="5846134"/>
              <a:ext cx="8750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Aanbod</a:t>
              </a:r>
            </a:p>
          </p:txBody>
        </p:sp>
      </p:grpSp>
      <p:pic>
        <p:nvPicPr>
          <p:cNvPr id="113" name="Afbeelding 112">
            <a:extLst>
              <a:ext uri="{FF2B5EF4-FFF2-40B4-BE49-F238E27FC236}">
                <a16:creationId xmlns:a16="http://schemas.microsoft.com/office/drawing/2014/main" id="{29047628-D686-4CFF-A257-810B5819F05B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346899" y="6011347"/>
            <a:ext cx="216190" cy="21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47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>
            <a:extLst>
              <a:ext uri="{FF2B5EF4-FFF2-40B4-BE49-F238E27FC236}">
                <a16:creationId xmlns:a16="http://schemas.microsoft.com/office/drawing/2014/main" id="{F07A71A4-FDCE-4E21-870B-26FA57895E37}"/>
              </a:ext>
            </a:extLst>
          </p:cNvPr>
          <p:cNvSpPr/>
          <p:nvPr/>
        </p:nvSpPr>
        <p:spPr>
          <a:xfrm>
            <a:off x="7196959" y="252248"/>
            <a:ext cx="4784834" cy="2743200"/>
          </a:xfrm>
          <a:prstGeom prst="rect">
            <a:avLst/>
          </a:prstGeom>
          <a:solidFill>
            <a:srgbClr val="FFFCF3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9FE878-6B0A-44C1-AB2E-2A34101E5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Agenda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B6DABD-4F1D-4D60-A530-598FE643A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nl-NL" dirty="0"/>
              <a:t>Context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nl-NL" dirty="0"/>
              <a:t>Resultaten onderzoek naar behoeften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nl-NL" dirty="0"/>
              <a:t>Plan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nl-NL" dirty="0"/>
              <a:t>Resultaten inhoudelijke verkenning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nl-NL" dirty="0"/>
              <a:t>Voorbeeld vraagstukken (Puzzels)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211B5C9B-57A2-4912-BBEF-96F046918810}"/>
              </a:ext>
            </a:extLst>
          </p:cNvPr>
          <p:cNvSpPr/>
          <p:nvPr/>
        </p:nvSpPr>
        <p:spPr>
          <a:xfrm>
            <a:off x="7425557" y="452827"/>
            <a:ext cx="4477407" cy="25325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r>
              <a:rPr lang="nl-NL" dirty="0">
                <a:solidFill>
                  <a:schemeClr val="tx1"/>
                </a:solidFill>
              </a:rPr>
              <a:t>Vandaag: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tx1"/>
                </a:solidFill>
              </a:rPr>
              <a:t>Informeren over plannen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tx1"/>
                </a:solidFill>
              </a:rPr>
              <a:t>Informeren over resultaten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tx1"/>
                </a:solidFill>
              </a:rPr>
              <a:t>We willen heel graag in dialoog</a:t>
            </a:r>
            <a:endParaRPr lang="nl-NL" dirty="0">
              <a:solidFill>
                <a:schemeClr val="tx1"/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tx1"/>
                </a:solidFill>
              </a:rPr>
              <a:t>Uur is daarvoor te kort</a:t>
            </a:r>
            <a:endParaRPr lang="nl-NL" dirty="0">
              <a:solidFill>
                <a:schemeClr val="tx1"/>
              </a:solidFill>
              <a:cs typeface="Calibri"/>
            </a:endParaRPr>
          </a:p>
          <a:p>
            <a:endParaRPr lang="nl-NL" dirty="0">
              <a:solidFill>
                <a:schemeClr val="tx1"/>
              </a:solidFill>
            </a:endParaRPr>
          </a:p>
          <a:p>
            <a:r>
              <a:rPr lang="nl-NL" dirty="0">
                <a:solidFill>
                  <a:schemeClr val="tx1"/>
                </a:solidFill>
              </a:rPr>
              <a:t>Plaats vragen en ideeën op </a:t>
            </a:r>
            <a:r>
              <a:rPr lang="nl-NL" dirty="0" err="1">
                <a:solidFill>
                  <a:schemeClr val="tx1"/>
                </a:solidFill>
              </a:rPr>
              <a:t>pleio</a:t>
            </a:r>
            <a:r>
              <a:rPr lang="nl-NL" dirty="0">
                <a:solidFill>
                  <a:schemeClr val="tx1"/>
                </a:solidFill>
              </a:rPr>
              <a:t>!</a:t>
            </a:r>
          </a:p>
          <a:p>
            <a:r>
              <a:rPr lang="nl-NL" dirty="0">
                <a:solidFill>
                  <a:schemeClr val="accent2">
                    <a:lumMod val="75000"/>
                  </a:schemeClr>
                </a:solidFill>
                <a:hlinkClick r:id="rId2"/>
              </a:rPr>
              <a:t>Samenwerken.pleio.nl - Notificatieservices</a:t>
            </a:r>
            <a:endParaRPr lang="nl-NL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nl-NL" dirty="0">
              <a:solidFill>
                <a:schemeClr val="tx1"/>
              </a:solidFill>
            </a:endParaRPr>
          </a:p>
          <a:p>
            <a:endParaRPr lang="nl-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6239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hoek 34">
            <a:extLst>
              <a:ext uri="{FF2B5EF4-FFF2-40B4-BE49-F238E27FC236}">
                <a16:creationId xmlns:a16="http://schemas.microsoft.com/office/drawing/2014/main" id="{79BF65BF-2B59-4710-884D-20256D9D2545}"/>
              </a:ext>
            </a:extLst>
          </p:cNvPr>
          <p:cNvSpPr/>
          <p:nvPr/>
        </p:nvSpPr>
        <p:spPr>
          <a:xfrm>
            <a:off x="10162265" y="1362246"/>
            <a:ext cx="1807347" cy="413350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2529FC3-1B4A-43AF-A2B3-935CA16B1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2" y="50197"/>
            <a:ext cx="11326287" cy="633798"/>
          </a:xfrm>
        </p:spPr>
        <p:txBody>
          <a:bodyPr>
            <a:normAutofit/>
          </a:bodyPr>
          <a:lstStyle/>
          <a:p>
            <a:r>
              <a:rPr lang="nl-NL" sz="2400" dirty="0"/>
              <a:t>Begrippen: </a:t>
            </a:r>
            <a:r>
              <a:rPr lang="nl-NL" sz="2400"/>
              <a:t>Werkelijkheid </a:t>
            </a:r>
            <a:r>
              <a:rPr lang="nl-NL" sz="2400" dirty="0"/>
              <a:t>– </a:t>
            </a:r>
            <a:r>
              <a:rPr lang="nl-NL" sz="2400"/>
              <a:t>Signaal</a:t>
            </a:r>
            <a:r>
              <a:rPr lang="nl-NL" sz="2400" dirty="0"/>
              <a:t>– Administratieve gebeurtenis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E60B71B2-4751-417C-815D-AFC824EB2110}"/>
              </a:ext>
            </a:extLst>
          </p:cNvPr>
          <p:cNvSpPr txBox="1"/>
          <p:nvPr/>
        </p:nvSpPr>
        <p:spPr>
          <a:xfrm>
            <a:off x="1443415" y="2059401"/>
            <a:ext cx="1341948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1200" dirty="0"/>
              <a:t>Signaal</a:t>
            </a:r>
          </a:p>
          <a:p>
            <a:pPr algn="r"/>
            <a:endParaRPr lang="nl-NL" sz="600" dirty="0"/>
          </a:p>
          <a:p>
            <a:pPr algn="r"/>
            <a:r>
              <a:rPr lang="nl-NL" sz="1050" dirty="0"/>
              <a:t>(Melding, Aangifte…)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15DACDBE-AA45-418A-9DC9-B51AFB087332}"/>
              </a:ext>
            </a:extLst>
          </p:cNvPr>
          <p:cNvSpPr/>
          <p:nvPr/>
        </p:nvSpPr>
        <p:spPr>
          <a:xfrm>
            <a:off x="2748586" y="1362247"/>
            <a:ext cx="7289936" cy="413350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EDC53C1F-05F5-4954-9857-F939661E0B6B}"/>
              </a:ext>
            </a:extLst>
          </p:cNvPr>
          <p:cNvSpPr txBox="1"/>
          <p:nvPr/>
        </p:nvSpPr>
        <p:spPr>
          <a:xfrm>
            <a:off x="2748586" y="1357073"/>
            <a:ext cx="1433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Organisatie A</a:t>
            </a:r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F2B8D490-6CF9-4805-96D1-7ACE7F07B350}"/>
              </a:ext>
            </a:extLst>
          </p:cNvPr>
          <p:cNvSpPr/>
          <p:nvPr/>
        </p:nvSpPr>
        <p:spPr>
          <a:xfrm>
            <a:off x="2951847" y="1969051"/>
            <a:ext cx="1330683" cy="75180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Verificatie / Vaststelling … </a:t>
            </a:r>
          </a:p>
        </p:txBody>
      </p:sp>
      <p:sp>
        <p:nvSpPr>
          <p:cNvPr id="13" name="Pijl: rechts 12">
            <a:extLst>
              <a:ext uri="{FF2B5EF4-FFF2-40B4-BE49-F238E27FC236}">
                <a16:creationId xmlns:a16="http://schemas.microsoft.com/office/drawing/2014/main" id="{E4D27126-D719-4158-97AA-8A19CEDC380D}"/>
              </a:ext>
            </a:extLst>
          </p:cNvPr>
          <p:cNvSpPr/>
          <p:nvPr/>
        </p:nvSpPr>
        <p:spPr>
          <a:xfrm>
            <a:off x="4324447" y="2248177"/>
            <a:ext cx="1111008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5DAB6C5F-D93B-4C0A-8BEA-16FD9D679895}"/>
              </a:ext>
            </a:extLst>
          </p:cNvPr>
          <p:cNvSpPr txBox="1"/>
          <p:nvPr/>
        </p:nvSpPr>
        <p:spPr>
          <a:xfrm>
            <a:off x="4235290" y="1815318"/>
            <a:ext cx="1247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/>
              <a:t>Administratieve</a:t>
            </a:r>
          </a:p>
          <a:p>
            <a:pPr algn="ctr"/>
            <a:r>
              <a:rPr lang="nl-NL" sz="1200" dirty="0"/>
              <a:t>gebeurtenis</a:t>
            </a:r>
          </a:p>
        </p:txBody>
      </p:sp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9C4CC601-37AA-4C25-81B8-95BDDB90C4AB}"/>
              </a:ext>
            </a:extLst>
          </p:cNvPr>
          <p:cNvSpPr/>
          <p:nvPr/>
        </p:nvSpPr>
        <p:spPr>
          <a:xfrm>
            <a:off x="5477372" y="1749095"/>
            <a:ext cx="1538725" cy="117266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Administratieve handeling</a:t>
            </a:r>
          </a:p>
          <a:p>
            <a:pPr algn="ctr"/>
            <a:endParaRPr lang="nl-NL" sz="600" dirty="0">
              <a:solidFill>
                <a:schemeClr val="tx1"/>
              </a:solidFill>
            </a:endParaRPr>
          </a:p>
          <a:p>
            <a:pPr algn="ctr"/>
            <a:r>
              <a:rPr lang="nl-NL" sz="1050" dirty="0">
                <a:solidFill>
                  <a:schemeClr val="tx1"/>
                </a:solidFill>
              </a:rPr>
              <a:t>(Registratie, besluit, toekenning…)</a:t>
            </a:r>
            <a:endParaRPr lang="nl-NL" sz="1400" dirty="0">
              <a:solidFill>
                <a:schemeClr val="tx1"/>
              </a:solidFill>
            </a:endParaRPr>
          </a:p>
        </p:txBody>
      </p:sp>
      <p:sp>
        <p:nvSpPr>
          <p:cNvPr id="17" name="Pijl: rechts 16">
            <a:extLst>
              <a:ext uri="{FF2B5EF4-FFF2-40B4-BE49-F238E27FC236}">
                <a16:creationId xmlns:a16="http://schemas.microsoft.com/office/drawing/2014/main" id="{3C851551-7D08-4FF3-A7D7-2E4DCDDAB7E3}"/>
              </a:ext>
            </a:extLst>
          </p:cNvPr>
          <p:cNvSpPr/>
          <p:nvPr/>
        </p:nvSpPr>
        <p:spPr>
          <a:xfrm>
            <a:off x="8244786" y="3093481"/>
            <a:ext cx="355765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6BE293FA-7ED9-49AC-8920-12FB373D3451}"/>
              </a:ext>
            </a:extLst>
          </p:cNvPr>
          <p:cNvSpPr txBox="1"/>
          <p:nvPr/>
        </p:nvSpPr>
        <p:spPr>
          <a:xfrm>
            <a:off x="6994864" y="1815317"/>
            <a:ext cx="1247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/>
              <a:t>Administratieve</a:t>
            </a:r>
          </a:p>
          <a:p>
            <a:pPr algn="ctr"/>
            <a:r>
              <a:rPr lang="nl-NL" sz="1200" dirty="0"/>
              <a:t>gebeurtenis</a:t>
            </a:r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497BB456-CB97-4BC3-AB57-240D6DDE85F6}"/>
              </a:ext>
            </a:extLst>
          </p:cNvPr>
          <p:cNvSpPr/>
          <p:nvPr/>
        </p:nvSpPr>
        <p:spPr>
          <a:xfrm>
            <a:off x="8641930" y="1546913"/>
            <a:ext cx="1333420" cy="35306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Proces A</a:t>
            </a:r>
            <a:endParaRPr lang="nl-NL" dirty="0">
              <a:solidFill>
                <a:schemeClr val="tx1"/>
              </a:solidFill>
            </a:endParaRPr>
          </a:p>
        </p:txBody>
      </p:sp>
      <p:grpSp>
        <p:nvGrpSpPr>
          <p:cNvPr id="22" name="Groep 21">
            <a:extLst>
              <a:ext uri="{FF2B5EF4-FFF2-40B4-BE49-F238E27FC236}">
                <a16:creationId xmlns:a16="http://schemas.microsoft.com/office/drawing/2014/main" id="{6FD8DC81-67A5-4E19-A7B1-18E9D577C1FC}"/>
              </a:ext>
            </a:extLst>
          </p:cNvPr>
          <p:cNvGrpSpPr/>
          <p:nvPr/>
        </p:nvGrpSpPr>
        <p:grpSpPr>
          <a:xfrm>
            <a:off x="176199" y="1907131"/>
            <a:ext cx="1329299" cy="900459"/>
            <a:chOff x="228636" y="879645"/>
            <a:chExt cx="1329299" cy="900459"/>
          </a:xfrm>
        </p:grpSpPr>
        <p:sp>
          <p:nvSpPr>
            <p:cNvPr id="6" name="Wolk 5">
              <a:extLst>
                <a:ext uri="{FF2B5EF4-FFF2-40B4-BE49-F238E27FC236}">
                  <a16:creationId xmlns:a16="http://schemas.microsoft.com/office/drawing/2014/main" id="{4F3AFF8E-395B-481B-BF59-757CED9E8A65}"/>
                </a:ext>
              </a:extLst>
            </p:cNvPr>
            <p:cNvSpPr/>
            <p:nvPr/>
          </p:nvSpPr>
          <p:spPr>
            <a:xfrm>
              <a:off x="228636" y="879645"/>
              <a:ext cx="1329299" cy="900459"/>
            </a:xfrm>
            <a:prstGeom prst="cloud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dirty="0">
                <a:solidFill>
                  <a:schemeClr val="tx1"/>
                </a:solidFill>
              </a:endParaRPr>
            </a:p>
          </p:txBody>
        </p:sp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EF020C51-41D4-4891-95B1-BF5B1383A48D}"/>
                </a:ext>
              </a:extLst>
            </p:cNvPr>
            <p:cNvSpPr txBox="1"/>
            <p:nvPr/>
          </p:nvSpPr>
          <p:spPr>
            <a:xfrm>
              <a:off x="377397" y="1071165"/>
              <a:ext cx="1127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1200" dirty="0"/>
                <a:t>Gebeurtenis in werkelijkheid</a:t>
              </a:r>
            </a:p>
          </p:txBody>
        </p:sp>
      </p:grp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FD461899-E690-42B1-B141-3D4F710C3C79}"/>
              </a:ext>
            </a:extLst>
          </p:cNvPr>
          <p:cNvSpPr/>
          <p:nvPr/>
        </p:nvSpPr>
        <p:spPr>
          <a:xfrm>
            <a:off x="8657870" y="3108620"/>
            <a:ext cx="1333420" cy="35306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Proces B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25" name="Pijl: rechts 24">
            <a:extLst>
              <a:ext uri="{FF2B5EF4-FFF2-40B4-BE49-F238E27FC236}">
                <a16:creationId xmlns:a16="http://schemas.microsoft.com/office/drawing/2014/main" id="{30AFFC77-CB79-4280-8147-EEEA863D6876}"/>
              </a:ext>
            </a:extLst>
          </p:cNvPr>
          <p:cNvSpPr/>
          <p:nvPr/>
        </p:nvSpPr>
        <p:spPr>
          <a:xfrm rot="7996799">
            <a:off x="5308430" y="3141180"/>
            <a:ext cx="474486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6" name="Stroomdiagram: Magnetische schijf 25">
            <a:extLst>
              <a:ext uri="{FF2B5EF4-FFF2-40B4-BE49-F238E27FC236}">
                <a16:creationId xmlns:a16="http://schemas.microsoft.com/office/drawing/2014/main" id="{C537EAB0-017B-44AB-8B73-25ED6DBBD5F9}"/>
              </a:ext>
            </a:extLst>
          </p:cNvPr>
          <p:cNvSpPr/>
          <p:nvPr/>
        </p:nvSpPr>
        <p:spPr>
          <a:xfrm>
            <a:off x="4064946" y="3487755"/>
            <a:ext cx="1538725" cy="474486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49FC8D25-DABA-44D4-94C7-DC36BBAC0224}"/>
              </a:ext>
            </a:extLst>
          </p:cNvPr>
          <p:cNvSpPr txBox="1"/>
          <p:nvPr/>
        </p:nvSpPr>
        <p:spPr>
          <a:xfrm>
            <a:off x="4235290" y="3022554"/>
            <a:ext cx="124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050" dirty="0"/>
              <a:t>Registratie gegevens</a:t>
            </a:r>
          </a:p>
        </p:txBody>
      </p:sp>
      <p:sp>
        <p:nvSpPr>
          <p:cNvPr id="28" name="Pijl: rechts 27">
            <a:extLst>
              <a:ext uri="{FF2B5EF4-FFF2-40B4-BE49-F238E27FC236}">
                <a16:creationId xmlns:a16="http://schemas.microsoft.com/office/drawing/2014/main" id="{FD7B651E-7C1B-4773-AEC6-3BFF59239B6F}"/>
              </a:ext>
            </a:extLst>
          </p:cNvPr>
          <p:cNvSpPr/>
          <p:nvPr/>
        </p:nvSpPr>
        <p:spPr>
          <a:xfrm rot="3748375">
            <a:off x="3912556" y="3040470"/>
            <a:ext cx="631053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0" name="Pijl: rechts 29">
            <a:extLst>
              <a:ext uri="{FF2B5EF4-FFF2-40B4-BE49-F238E27FC236}">
                <a16:creationId xmlns:a16="http://schemas.microsoft.com/office/drawing/2014/main" id="{C8954DCE-89D3-4685-86A6-5F1B37A34E31}"/>
              </a:ext>
            </a:extLst>
          </p:cNvPr>
          <p:cNvSpPr/>
          <p:nvPr/>
        </p:nvSpPr>
        <p:spPr>
          <a:xfrm>
            <a:off x="8258179" y="1631356"/>
            <a:ext cx="326432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1" name="Pijl: rechts 30">
            <a:extLst>
              <a:ext uri="{FF2B5EF4-FFF2-40B4-BE49-F238E27FC236}">
                <a16:creationId xmlns:a16="http://schemas.microsoft.com/office/drawing/2014/main" id="{38027426-DCA1-4D97-8267-5E35EA794CAC}"/>
              </a:ext>
            </a:extLst>
          </p:cNvPr>
          <p:cNvSpPr/>
          <p:nvPr/>
        </p:nvSpPr>
        <p:spPr>
          <a:xfrm>
            <a:off x="8258179" y="2110333"/>
            <a:ext cx="2071892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id="{0457786E-B6AA-46BA-B915-957749568B88}"/>
              </a:ext>
            </a:extLst>
          </p:cNvPr>
          <p:cNvSpPr/>
          <p:nvPr/>
        </p:nvSpPr>
        <p:spPr>
          <a:xfrm>
            <a:off x="8210938" y="1677561"/>
            <a:ext cx="113774" cy="15485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4" name="Rechthoek 33">
            <a:extLst>
              <a:ext uri="{FF2B5EF4-FFF2-40B4-BE49-F238E27FC236}">
                <a16:creationId xmlns:a16="http://schemas.microsoft.com/office/drawing/2014/main" id="{384EAAF3-8C06-4BD2-ABC3-73078EDA3EBE}"/>
              </a:ext>
            </a:extLst>
          </p:cNvPr>
          <p:cNvSpPr/>
          <p:nvPr/>
        </p:nvSpPr>
        <p:spPr>
          <a:xfrm rot="16200000">
            <a:off x="7615324" y="1748546"/>
            <a:ext cx="110377" cy="117533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6" name="Tekstvak 35">
            <a:extLst>
              <a:ext uri="{FF2B5EF4-FFF2-40B4-BE49-F238E27FC236}">
                <a16:creationId xmlns:a16="http://schemas.microsoft.com/office/drawing/2014/main" id="{4F1E46E2-C271-4726-B5CF-43FD6FC68503}"/>
              </a:ext>
            </a:extLst>
          </p:cNvPr>
          <p:cNvSpPr txBox="1"/>
          <p:nvPr/>
        </p:nvSpPr>
        <p:spPr>
          <a:xfrm>
            <a:off x="10170216" y="1379763"/>
            <a:ext cx="1433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Organisatie B</a:t>
            </a:r>
          </a:p>
        </p:txBody>
      </p:sp>
      <p:sp>
        <p:nvSpPr>
          <p:cNvPr id="37" name="Rechthoek: afgeronde hoeken 36">
            <a:extLst>
              <a:ext uri="{FF2B5EF4-FFF2-40B4-BE49-F238E27FC236}">
                <a16:creationId xmlns:a16="http://schemas.microsoft.com/office/drawing/2014/main" id="{0392FF5D-0992-4D38-80BB-F45F53D82085}"/>
              </a:ext>
            </a:extLst>
          </p:cNvPr>
          <p:cNvSpPr/>
          <p:nvPr/>
        </p:nvSpPr>
        <p:spPr>
          <a:xfrm>
            <a:off x="10397052" y="2031272"/>
            <a:ext cx="1333420" cy="35306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Proces X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40" name="Rechthoek: afgeronde hoeken 39">
            <a:extLst>
              <a:ext uri="{FF2B5EF4-FFF2-40B4-BE49-F238E27FC236}">
                <a16:creationId xmlns:a16="http://schemas.microsoft.com/office/drawing/2014/main" id="{659D6076-9132-40D6-A2A1-B6D9AE95E444}"/>
              </a:ext>
            </a:extLst>
          </p:cNvPr>
          <p:cNvSpPr/>
          <p:nvPr/>
        </p:nvSpPr>
        <p:spPr>
          <a:xfrm>
            <a:off x="3898278" y="4321137"/>
            <a:ext cx="1820552" cy="104710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Algoritmen</a:t>
            </a:r>
          </a:p>
          <a:p>
            <a:pPr algn="ctr"/>
            <a:endParaRPr lang="nl-NL" sz="600" dirty="0">
              <a:solidFill>
                <a:schemeClr val="tx1"/>
              </a:solidFill>
            </a:endParaRPr>
          </a:p>
          <a:p>
            <a:r>
              <a:rPr lang="nl-NL" sz="1100" dirty="0">
                <a:solidFill>
                  <a:schemeClr val="tx1"/>
                </a:solidFill>
              </a:rPr>
              <a:t>           Tijd verstrijkt</a:t>
            </a:r>
          </a:p>
          <a:p>
            <a:endParaRPr lang="nl-NL" sz="600" dirty="0">
              <a:solidFill>
                <a:schemeClr val="tx1"/>
              </a:solidFill>
            </a:endParaRPr>
          </a:p>
          <a:p>
            <a:r>
              <a:rPr lang="nl-NL" sz="1100" dirty="0">
                <a:solidFill>
                  <a:schemeClr val="tx1"/>
                </a:solidFill>
              </a:rPr>
              <a:t>           Regels veranderen</a:t>
            </a:r>
          </a:p>
        </p:txBody>
      </p:sp>
      <p:pic>
        <p:nvPicPr>
          <p:cNvPr id="38" name="Afbeelding 37">
            <a:extLst>
              <a:ext uri="{FF2B5EF4-FFF2-40B4-BE49-F238E27FC236}">
                <a16:creationId xmlns:a16="http://schemas.microsoft.com/office/drawing/2014/main" id="{EB5B2C9A-B6D8-4B98-BDC9-CED16DCCC5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068622" y="4736593"/>
            <a:ext cx="216190" cy="216190"/>
          </a:xfrm>
          <a:prstGeom prst="rect">
            <a:avLst/>
          </a:prstGeom>
        </p:spPr>
      </p:pic>
      <p:pic>
        <p:nvPicPr>
          <p:cNvPr id="39" name="Afbeelding 38">
            <a:extLst>
              <a:ext uri="{FF2B5EF4-FFF2-40B4-BE49-F238E27FC236}">
                <a16:creationId xmlns:a16="http://schemas.microsoft.com/office/drawing/2014/main" id="{3435B736-9B48-47FA-8FF4-031187F14564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068622" y="5025888"/>
            <a:ext cx="216190" cy="216190"/>
          </a:xfrm>
          <a:prstGeom prst="rect">
            <a:avLst/>
          </a:prstGeom>
        </p:spPr>
      </p:pic>
      <p:sp>
        <p:nvSpPr>
          <p:cNvPr id="43" name="Pijl: rechts 42">
            <a:extLst>
              <a:ext uri="{FF2B5EF4-FFF2-40B4-BE49-F238E27FC236}">
                <a16:creationId xmlns:a16="http://schemas.microsoft.com/office/drawing/2014/main" id="{FCE1710A-DA09-486B-8779-234E597A1BDE}"/>
              </a:ext>
            </a:extLst>
          </p:cNvPr>
          <p:cNvSpPr/>
          <p:nvPr/>
        </p:nvSpPr>
        <p:spPr>
          <a:xfrm rot="5400000">
            <a:off x="4681383" y="4054438"/>
            <a:ext cx="305848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DC34C40A-47BD-41ED-A1C4-733CF4F9B594}"/>
              </a:ext>
            </a:extLst>
          </p:cNvPr>
          <p:cNvSpPr txBox="1"/>
          <p:nvPr/>
        </p:nvSpPr>
        <p:spPr>
          <a:xfrm>
            <a:off x="5676698" y="4295272"/>
            <a:ext cx="1247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/>
              <a:t>Administratieve</a:t>
            </a:r>
          </a:p>
          <a:p>
            <a:pPr algn="ctr"/>
            <a:r>
              <a:rPr lang="nl-NL" sz="1200" dirty="0"/>
              <a:t>gebeurtenis</a:t>
            </a:r>
          </a:p>
        </p:txBody>
      </p:sp>
      <p:sp>
        <p:nvSpPr>
          <p:cNvPr id="46" name="Pijl: rechts 45">
            <a:extLst>
              <a:ext uri="{FF2B5EF4-FFF2-40B4-BE49-F238E27FC236}">
                <a16:creationId xmlns:a16="http://schemas.microsoft.com/office/drawing/2014/main" id="{7AC1C098-F387-4209-8DF6-80F6FCD43EA8}"/>
              </a:ext>
            </a:extLst>
          </p:cNvPr>
          <p:cNvSpPr/>
          <p:nvPr/>
        </p:nvSpPr>
        <p:spPr>
          <a:xfrm>
            <a:off x="5771840" y="4728968"/>
            <a:ext cx="4558231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8" name="Rechthoek: afgeronde hoeken 47">
            <a:extLst>
              <a:ext uri="{FF2B5EF4-FFF2-40B4-BE49-F238E27FC236}">
                <a16:creationId xmlns:a16="http://schemas.microsoft.com/office/drawing/2014/main" id="{83E52C62-BF50-4CF0-B9B4-E71D92FDF799}"/>
              </a:ext>
            </a:extLst>
          </p:cNvPr>
          <p:cNvSpPr/>
          <p:nvPr/>
        </p:nvSpPr>
        <p:spPr>
          <a:xfrm>
            <a:off x="8641581" y="4158682"/>
            <a:ext cx="1333420" cy="35306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Proces C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49" name="Pijl: rechts 48">
            <a:extLst>
              <a:ext uri="{FF2B5EF4-FFF2-40B4-BE49-F238E27FC236}">
                <a16:creationId xmlns:a16="http://schemas.microsoft.com/office/drawing/2014/main" id="{706B7F18-AEDB-4386-B5AE-FAE40FD9E12A}"/>
              </a:ext>
            </a:extLst>
          </p:cNvPr>
          <p:cNvSpPr/>
          <p:nvPr/>
        </p:nvSpPr>
        <p:spPr>
          <a:xfrm>
            <a:off x="8267825" y="3301963"/>
            <a:ext cx="326432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" name="Pijl: rechts 49">
            <a:extLst>
              <a:ext uri="{FF2B5EF4-FFF2-40B4-BE49-F238E27FC236}">
                <a16:creationId xmlns:a16="http://schemas.microsoft.com/office/drawing/2014/main" id="{EBD3EC76-1675-42BF-B53E-972318F858DC}"/>
              </a:ext>
            </a:extLst>
          </p:cNvPr>
          <p:cNvSpPr/>
          <p:nvPr/>
        </p:nvSpPr>
        <p:spPr>
          <a:xfrm>
            <a:off x="8274119" y="4251134"/>
            <a:ext cx="326432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1" name="Rechthoek 50">
            <a:extLst>
              <a:ext uri="{FF2B5EF4-FFF2-40B4-BE49-F238E27FC236}">
                <a16:creationId xmlns:a16="http://schemas.microsoft.com/office/drawing/2014/main" id="{1B29560F-6214-40D9-9261-BCAAB381AAE7}"/>
              </a:ext>
            </a:extLst>
          </p:cNvPr>
          <p:cNvSpPr/>
          <p:nvPr/>
        </p:nvSpPr>
        <p:spPr>
          <a:xfrm>
            <a:off x="8210938" y="3350584"/>
            <a:ext cx="113774" cy="14978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3" name="Rechthoek: afgeronde hoeken 52">
            <a:extLst>
              <a:ext uri="{FF2B5EF4-FFF2-40B4-BE49-F238E27FC236}">
                <a16:creationId xmlns:a16="http://schemas.microsoft.com/office/drawing/2014/main" id="{7766C6D1-AC8E-4E53-AEC2-23E1B27F1E57}"/>
              </a:ext>
            </a:extLst>
          </p:cNvPr>
          <p:cNvSpPr/>
          <p:nvPr/>
        </p:nvSpPr>
        <p:spPr>
          <a:xfrm>
            <a:off x="10397283" y="4639687"/>
            <a:ext cx="1333420" cy="35306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Proces Y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7" name="Pijl: rechts 6">
            <a:extLst>
              <a:ext uri="{FF2B5EF4-FFF2-40B4-BE49-F238E27FC236}">
                <a16:creationId xmlns:a16="http://schemas.microsoft.com/office/drawing/2014/main" id="{1408A67F-9340-4788-AD4B-518D5CC89704}"/>
              </a:ext>
            </a:extLst>
          </p:cNvPr>
          <p:cNvSpPr/>
          <p:nvPr/>
        </p:nvSpPr>
        <p:spPr>
          <a:xfrm>
            <a:off x="1613743" y="1961951"/>
            <a:ext cx="1287066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4" name="Pijl: rechts 53">
            <a:extLst>
              <a:ext uri="{FF2B5EF4-FFF2-40B4-BE49-F238E27FC236}">
                <a16:creationId xmlns:a16="http://schemas.microsoft.com/office/drawing/2014/main" id="{5FD59A95-BC61-4760-A26C-2F510BA73A5D}"/>
              </a:ext>
            </a:extLst>
          </p:cNvPr>
          <p:cNvSpPr/>
          <p:nvPr/>
        </p:nvSpPr>
        <p:spPr>
          <a:xfrm>
            <a:off x="1607049" y="2251052"/>
            <a:ext cx="1287066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5" name="Pijl: rechts 54">
            <a:extLst>
              <a:ext uri="{FF2B5EF4-FFF2-40B4-BE49-F238E27FC236}">
                <a16:creationId xmlns:a16="http://schemas.microsoft.com/office/drawing/2014/main" id="{41621132-B502-4CC2-93F5-42B7223237FE}"/>
              </a:ext>
            </a:extLst>
          </p:cNvPr>
          <p:cNvSpPr/>
          <p:nvPr/>
        </p:nvSpPr>
        <p:spPr>
          <a:xfrm>
            <a:off x="1609192" y="2523525"/>
            <a:ext cx="1287066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6" name="Pijl: rechts 55">
            <a:extLst>
              <a:ext uri="{FF2B5EF4-FFF2-40B4-BE49-F238E27FC236}">
                <a16:creationId xmlns:a16="http://schemas.microsoft.com/office/drawing/2014/main" id="{FC9B0799-6E1A-4579-8A1D-A09CA2A85777}"/>
              </a:ext>
            </a:extLst>
          </p:cNvPr>
          <p:cNvSpPr/>
          <p:nvPr/>
        </p:nvSpPr>
        <p:spPr>
          <a:xfrm>
            <a:off x="5691230" y="3640423"/>
            <a:ext cx="1053978" cy="17943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7" name="Tekstvak 56">
            <a:extLst>
              <a:ext uri="{FF2B5EF4-FFF2-40B4-BE49-F238E27FC236}">
                <a16:creationId xmlns:a16="http://schemas.microsoft.com/office/drawing/2014/main" id="{83A9AEDF-718C-4F3D-94AE-3BF2D2DFD770}"/>
              </a:ext>
            </a:extLst>
          </p:cNvPr>
          <p:cNvSpPr txBox="1"/>
          <p:nvPr/>
        </p:nvSpPr>
        <p:spPr>
          <a:xfrm>
            <a:off x="5551577" y="3231863"/>
            <a:ext cx="1316164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/>
              <a:t>Systeem gebeurtenis</a:t>
            </a:r>
          </a:p>
          <a:p>
            <a:pPr algn="ctr"/>
            <a:endParaRPr lang="nl-NL" sz="1200" dirty="0"/>
          </a:p>
          <a:p>
            <a:pPr algn="ctr"/>
            <a:r>
              <a:rPr lang="nl-NL" sz="1050" dirty="0"/>
              <a:t>(CRUD op gegevens)</a:t>
            </a:r>
          </a:p>
        </p:txBody>
      </p:sp>
      <p:sp>
        <p:nvSpPr>
          <p:cNvPr id="58" name="Gedachtewolkje: wolk 57">
            <a:extLst>
              <a:ext uri="{FF2B5EF4-FFF2-40B4-BE49-F238E27FC236}">
                <a16:creationId xmlns:a16="http://schemas.microsoft.com/office/drawing/2014/main" id="{01AFBB3C-890A-402A-8152-83D5CAD1E723}"/>
              </a:ext>
            </a:extLst>
          </p:cNvPr>
          <p:cNvSpPr/>
          <p:nvPr/>
        </p:nvSpPr>
        <p:spPr>
          <a:xfrm>
            <a:off x="79097" y="4364938"/>
            <a:ext cx="2385163" cy="1092821"/>
          </a:xfrm>
          <a:prstGeom prst="cloudCallout">
            <a:avLst>
              <a:gd name="adj1" fmla="val 67898"/>
              <a:gd name="adj2" fmla="val -9439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Goed beschrijven verschillende soorten gebeurtenissen</a:t>
            </a:r>
          </a:p>
        </p:txBody>
      </p:sp>
      <p:sp>
        <p:nvSpPr>
          <p:cNvPr id="59" name="Gedachtewolkje: wolk 58">
            <a:extLst>
              <a:ext uri="{FF2B5EF4-FFF2-40B4-BE49-F238E27FC236}">
                <a16:creationId xmlns:a16="http://schemas.microsoft.com/office/drawing/2014/main" id="{3A34C5CB-0E71-4DF3-B6CC-B85B0A1FB2E4}"/>
              </a:ext>
            </a:extLst>
          </p:cNvPr>
          <p:cNvSpPr/>
          <p:nvPr/>
        </p:nvSpPr>
        <p:spPr>
          <a:xfrm>
            <a:off x="566684" y="5495751"/>
            <a:ext cx="2385163" cy="1092821"/>
          </a:xfrm>
          <a:prstGeom prst="cloudCallout">
            <a:avLst>
              <a:gd name="adj1" fmla="val 51876"/>
              <a:gd name="adj2" fmla="val -64389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Beschouwen we ook systeem gebeurtenissen?</a:t>
            </a:r>
          </a:p>
        </p:txBody>
      </p:sp>
      <p:sp>
        <p:nvSpPr>
          <p:cNvPr id="47" name="Rechthoek: afgeronde hoeken 46">
            <a:extLst>
              <a:ext uri="{FF2B5EF4-FFF2-40B4-BE49-F238E27FC236}">
                <a16:creationId xmlns:a16="http://schemas.microsoft.com/office/drawing/2014/main" id="{A23AA571-7237-4E40-AE1F-5B1FDAB4D436}"/>
              </a:ext>
            </a:extLst>
          </p:cNvPr>
          <p:cNvSpPr/>
          <p:nvPr/>
        </p:nvSpPr>
        <p:spPr>
          <a:xfrm>
            <a:off x="6815647" y="3497177"/>
            <a:ext cx="1078422" cy="46506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dirty="0">
                <a:solidFill>
                  <a:schemeClr val="tx1"/>
                </a:solidFill>
              </a:rPr>
              <a:t>Technisch</a:t>
            </a:r>
          </a:p>
          <a:p>
            <a:pPr algn="ctr"/>
            <a:r>
              <a:rPr lang="nl-NL" sz="1200" dirty="0">
                <a:solidFill>
                  <a:schemeClr val="tx1"/>
                </a:solidFill>
              </a:rPr>
              <a:t>Proces T</a:t>
            </a:r>
            <a:endParaRPr lang="nl-NL" sz="1600" dirty="0">
              <a:solidFill>
                <a:schemeClr val="tx1"/>
              </a:solidFill>
            </a:endParaRPr>
          </a:p>
        </p:txBody>
      </p:sp>
      <p:sp>
        <p:nvSpPr>
          <p:cNvPr id="52" name="Stroomdiagram: Magnetische schijf 51">
            <a:extLst>
              <a:ext uri="{FF2B5EF4-FFF2-40B4-BE49-F238E27FC236}">
                <a16:creationId xmlns:a16="http://schemas.microsoft.com/office/drawing/2014/main" id="{066744A3-6764-4A8E-BF5B-F070F96F2316}"/>
              </a:ext>
            </a:extLst>
          </p:cNvPr>
          <p:cNvSpPr/>
          <p:nvPr/>
        </p:nvSpPr>
        <p:spPr>
          <a:xfrm>
            <a:off x="7299163" y="3908628"/>
            <a:ext cx="760390" cy="474486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95D5975E-6B82-4593-B230-FA4F23A3B524}"/>
              </a:ext>
            </a:extLst>
          </p:cNvPr>
          <p:cNvSpPr txBox="1"/>
          <p:nvPr/>
        </p:nvSpPr>
        <p:spPr>
          <a:xfrm>
            <a:off x="2752725" y="1047750"/>
            <a:ext cx="1219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1400"/>
              <a:t>Domein 1</a:t>
            </a:r>
            <a:endParaRPr lang="nl-NL" sz="1400">
              <a:cs typeface="Calibri"/>
            </a:endParaRPr>
          </a:p>
        </p:txBody>
      </p:sp>
      <p:sp>
        <p:nvSpPr>
          <p:cNvPr id="60" name="Tekstvak 59">
            <a:extLst>
              <a:ext uri="{FF2B5EF4-FFF2-40B4-BE49-F238E27FC236}">
                <a16:creationId xmlns:a16="http://schemas.microsoft.com/office/drawing/2014/main" id="{E753FFFE-9786-40DD-9FFA-BFA277EEFA6C}"/>
              </a:ext>
            </a:extLst>
          </p:cNvPr>
          <p:cNvSpPr txBox="1"/>
          <p:nvPr/>
        </p:nvSpPr>
        <p:spPr>
          <a:xfrm>
            <a:off x="10172699" y="1047750"/>
            <a:ext cx="1219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1400"/>
              <a:t>Domein 2</a:t>
            </a:r>
            <a:endParaRPr lang="nl-NL" sz="1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2023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8" grpId="0"/>
      <p:bldP spid="10" grpId="0" animBg="1"/>
      <p:bldP spid="11" grpId="0"/>
      <p:bldP spid="12" grpId="0" animBg="1"/>
      <p:bldP spid="13" grpId="0" animBg="1"/>
      <p:bldP spid="15" grpId="0"/>
      <p:bldP spid="16" grpId="0" animBg="1"/>
      <p:bldP spid="17" grpId="0" animBg="1"/>
      <p:bldP spid="19" grpId="0"/>
      <p:bldP spid="20" grpId="0" animBg="1"/>
      <p:bldP spid="23" grpId="0" animBg="1"/>
      <p:bldP spid="25" grpId="0" animBg="1"/>
      <p:bldP spid="26" grpId="0" animBg="1"/>
      <p:bldP spid="27" grpId="0"/>
      <p:bldP spid="28" grpId="0" animBg="1"/>
      <p:bldP spid="30" grpId="0" animBg="1"/>
      <p:bldP spid="31" grpId="0" animBg="1"/>
      <p:bldP spid="33" grpId="0" animBg="1"/>
      <p:bldP spid="34" grpId="0" animBg="1"/>
      <p:bldP spid="36" grpId="0"/>
      <p:bldP spid="37" grpId="0" animBg="1"/>
      <p:bldP spid="40" grpId="0" animBg="1"/>
      <p:bldP spid="43" grpId="0" animBg="1"/>
      <p:bldP spid="45" grpId="0"/>
      <p:bldP spid="46" grpId="0" animBg="1"/>
      <p:bldP spid="48" grpId="0" animBg="1"/>
      <p:bldP spid="49" grpId="0" animBg="1"/>
      <p:bldP spid="50" grpId="0" animBg="1"/>
      <p:bldP spid="51" grpId="0" animBg="1"/>
      <p:bldP spid="53" grpId="0" animBg="1"/>
      <p:bldP spid="7" grpId="0" animBg="1"/>
      <p:bldP spid="54" grpId="0" animBg="1"/>
      <p:bldP spid="55" grpId="0" animBg="1"/>
      <p:bldP spid="56" grpId="0" animBg="1"/>
      <p:bldP spid="57" grpId="0"/>
      <p:bldP spid="58" grpId="0" animBg="1"/>
      <p:bldP spid="59" grpId="0" animBg="1"/>
      <p:bldP spid="47" grpId="0" animBg="1"/>
      <p:bldP spid="52" grpId="0" animBg="1"/>
      <p:bldP spid="2" grpId="0"/>
      <p:bldP spid="6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CD88917C-3B3B-433B-A088-679615DAA36E}"/>
              </a:ext>
            </a:extLst>
          </p:cNvPr>
          <p:cNvSpPr/>
          <p:nvPr/>
        </p:nvSpPr>
        <p:spPr>
          <a:xfrm rot="16200000">
            <a:off x="960629" y="2562368"/>
            <a:ext cx="3302762" cy="293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Header</a:t>
            </a:r>
          </a:p>
        </p:txBody>
      </p:sp>
      <p:sp>
        <p:nvSpPr>
          <p:cNvPr id="26" name="Rechthoek 25">
            <a:extLst>
              <a:ext uri="{FF2B5EF4-FFF2-40B4-BE49-F238E27FC236}">
                <a16:creationId xmlns:a16="http://schemas.microsoft.com/office/drawing/2014/main" id="{2EC86891-7558-40C4-B0F9-D6E8A5922445}"/>
              </a:ext>
            </a:extLst>
          </p:cNvPr>
          <p:cNvSpPr/>
          <p:nvPr/>
        </p:nvSpPr>
        <p:spPr>
          <a:xfrm rot="16200000">
            <a:off x="1775747" y="5120951"/>
            <a:ext cx="1653477" cy="274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Payload</a:t>
            </a:r>
            <a:endParaRPr lang="nl-NL" dirty="0"/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id="{86D0A1F3-2CE4-40CE-BD28-6269BFF3B4F8}"/>
              </a:ext>
            </a:extLst>
          </p:cNvPr>
          <p:cNvSpPr txBox="1">
            <a:spLocks/>
          </p:cNvSpPr>
          <p:nvPr/>
        </p:nvSpPr>
        <p:spPr>
          <a:xfrm>
            <a:off x="49122" y="50197"/>
            <a:ext cx="6215200" cy="63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Algemene Functionele standaard: Berichtinhoud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FF301563-4111-4D19-A273-30113AE66C60}"/>
              </a:ext>
            </a:extLst>
          </p:cNvPr>
          <p:cNvGraphicFramePr>
            <a:graphicFrameLocks noGrp="1"/>
          </p:cNvGraphicFramePr>
          <p:nvPr/>
        </p:nvGraphicFramePr>
        <p:xfrm>
          <a:off x="2758723" y="737476"/>
          <a:ext cx="6674554" cy="54236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98769">
                  <a:extLst>
                    <a:ext uri="{9D8B030D-6E8A-4147-A177-3AD203B41FA5}">
                      <a16:colId xmlns:a16="http://schemas.microsoft.com/office/drawing/2014/main" val="39037954"/>
                    </a:ext>
                  </a:extLst>
                </a:gridCol>
                <a:gridCol w="395785">
                  <a:extLst>
                    <a:ext uri="{9D8B030D-6E8A-4147-A177-3AD203B41FA5}">
                      <a16:colId xmlns:a16="http://schemas.microsoft.com/office/drawing/2014/main" val="2762569655"/>
                    </a:ext>
                  </a:extLst>
                </a:gridCol>
                <a:gridCol w="3780000">
                  <a:extLst>
                    <a:ext uri="{9D8B030D-6E8A-4147-A177-3AD203B41FA5}">
                      <a16:colId xmlns:a16="http://schemas.microsoft.com/office/drawing/2014/main" val="1420026761"/>
                    </a:ext>
                  </a:extLst>
                </a:gridCol>
              </a:tblGrid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Notificatie</a:t>
                      </a:r>
                      <a:endParaRPr lang="nl-NL" sz="1200" b="1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47995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Gebeurtenistype ID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</a:t>
                      </a:r>
                      <a:endParaRPr lang="nl-NL" sz="12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5f401c25-b830-4b1d-ad81-b926dcbef7ca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3162611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Gebeurtenistype URL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https://... 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727268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Gebeurtenistype Naam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Aanpassing perceelgrens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1732014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Gebeurtenis ID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</a:t>
                      </a:r>
                      <a:endParaRPr lang="nl-NL" sz="12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55ddd79c-f112-43fb-91ad-7a8b31785cf5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707128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Gebeurtenis URL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</a:t>
                      </a:r>
                      <a:endParaRPr lang="nl-NL" sz="12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https://... 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099874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Notificatie ID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</a:t>
                      </a:r>
                      <a:endParaRPr lang="nl-NL" sz="12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d2cfd9c5-fae4-4d6f-8497-fd8ef560be24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476965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Formeel tijdstip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</a:t>
                      </a:r>
                      <a:endParaRPr lang="nl-NL" sz="12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2024-04-05T14:35:42+01:00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777190"/>
                  </a:ext>
                </a:extLst>
              </a:tr>
              <a:tr h="360406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Volgnummer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</a:t>
                      </a:r>
                      <a:endParaRPr lang="nl-NL" sz="12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239847122894  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163497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  Filtereigenschap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*O</a:t>
                      </a: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944118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    Naam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V</a:t>
                      </a: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Postcode</a:t>
                      </a: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4708771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    Waarde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V</a:t>
                      </a: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1000AA</a:t>
                      </a: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776401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</a:t>
                      </a:r>
                      <a:r>
                        <a:rPr lang="nl-NL" sz="12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Verwerkt object</a:t>
                      </a:r>
                      <a:endParaRPr lang="nl-NL" sz="1200" b="1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*O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120524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Objecttype ID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</a:t>
                      </a:r>
                      <a:endParaRPr lang="nl-NL" sz="12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ab5500db-1f51-4ceb-85b6-7fd1160a5e33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171945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Objecttype Naam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</a:t>
                      </a:r>
                      <a:endParaRPr lang="nl-NL" sz="12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KadastraalObject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8880674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Soort object ID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</a:t>
                      </a:r>
                      <a:endParaRPr lang="nl-NL" sz="12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Identificatie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01197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Object ID 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03989d44-0abd-4eed-aa84-a88040564c08</a:t>
                      </a:r>
                      <a:endParaRPr lang="nl-NL" sz="12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144103"/>
                  </a:ext>
                </a:extLst>
              </a:tr>
              <a:tr h="297835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b="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Object URL</a:t>
                      </a:r>
                      <a:endParaRPr lang="nl-NL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O</a:t>
                      </a: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nl-NL" sz="1200" dirty="0"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https://...</a:t>
                      </a: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1503602"/>
                  </a:ext>
                </a:extLst>
              </a:tr>
            </a:tbl>
          </a:graphicData>
        </a:graphic>
      </p:graphicFrame>
      <p:sp>
        <p:nvSpPr>
          <p:cNvPr id="8" name="Gedachtewolkje: wolk 7">
            <a:extLst>
              <a:ext uri="{FF2B5EF4-FFF2-40B4-BE49-F238E27FC236}">
                <a16:creationId xmlns:a16="http://schemas.microsoft.com/office/drawing/2014/main" id="{BB5E2D37-6490-463A-8BB5-A13B7724E0E9}"/>
              </a:ext>
            </a:extLst>
          </p:cNvPr>
          <p:cNvSpPr/>
          <p:nvPr/>
        </p:nvSpPr>
        <p:spPr>
          <a:xfrm>
            <a:off x="9166170" y="832555"/>
            <a:ext cx="1978309" cy="1092821"/>
          </a:xfrm>
          <a:prstGeom prst="cloudCallout">
            <a:avLst>
              <a:gd name="adj1" fmla="val -71935"/>
              <a:gd name="adj2" fmla="val 11168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Catalogus met gebeurtenissen?</a:t>
            </a:r>
          </a:p>
        </p:txBody>
      </p:sp>
      <p:sp>
        <p:nvSpPr>
          <p:cNvPr id="9" name="Gedachtewolkje: wolk 8">
            <a:extLst>
              <a:ext uri="{FF2B5EF4-FFF2-40B4-BE49-F238E27FC236}">
                <a16:creationId xmlns:a16="http://schemas.microsoft.com/office/drawing/2014/main" id="{B2544060-A054-4150-8BC2-C1BC42AFD08D}"/>
              </a:ext>
            </a:extLst>
          </p:cNvPr>
          <p:cNvSpPr/>
          <p:nvPr/>
        </p:nvSpPr>
        <p:spPr>
          <a:xfrm>
            <a:off x="191068" y="968522"/>
            <a:ext cx="2278161" cy="1092821"/>
          </a:xfrm>
          <a:prstGeom prst="cloudCallout">
            <a:avLst>
              <a:gd name="adj1" fmla="val 65895"/>
              <a:gd name="adj2" fmla="val 40515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Een gebeurtenis kan leiden tot meerdere notificaties</a:t>
            </a:r>
          </a:p>
        </p:txBody>
      </p:sp>
      <p:sp>
        <p:nvSpPr>
          <p:cNvPr id="10" name="Gedachtewolkje: wolk 9">
            <a:extLst>
              <a:ext uri="{FF2B5EF4-FFF2-40B4-BE49-F238E27FC236}">
                <a16:creationId xmlns:a16="http://schemas.microsoft.com/office/drawing/2014/main" id="{9F23123E-4F91-449A-8226-62C2CA313A83}"/>
              </a:ext>
            </a:extLst>
          </p:cNvPr>
          <p:cNvSpPr/>
          <p:nvPr/>
        </p:nvSpPr>
        <p:spPr>
          <a:xfrm>
            <a:off x="141427" y="2122663"/>
            <a:ext cx="2041202" cy="1092821"/>
          </a:xfrm>
          <a:prstGeom prst="cloudCallout">
            <a:avLst>
              <a:gd name="adj1" fmla="val 81453"/>
              <a:gd name="adj2" fmla="val -53149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Wat doen we met de achterliggende signalen?</a:t>
            </a:r>
          </a:p>
        </p:txBody>
      </p:sp>
      <p:sp>
        <p:nvSpPr>
          <p:cNvPr id="11" name="Gedachtewolkje: wolk 10">
            <a:extLst>
              <a:ext uri="{FF2B5EF4-FFF2-40B4-BE49-F238E27FC236}">
                <a16:creationId xmlns:a16="http://schemas.microsoft.com/office/drawing/2014/main" id="{71C75DD1-4870-4373-B3C1-08BA7D54AB8D}"/>
              </a:ext>
            </a:extLst>
          </p:cNvPr>
          <p:cNvSpPr/>
          <p:nvPr/>
        </p:nvSpPr>
        <p:spPr>
          <a:xfrm>
            <a:off x="8975678" y="2556622"/>
            <a:ext cx="1978310" cy="892654"/>
          </a:xfrm>
          <a:prstGeom prst="cloudCallout">
            <a:avLst>
              <a:gd name="adj1" fmla="val -86879"/>
              <a:gd name="adj2" fmla="val -3365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Mogelijk nodig voor bevragingen</a:t>
            </a:r>
          </a:p>
        </p:txBody>
      </p:sp>
      <p:sp>
        <p:nvSpPr>
          <p:cNvPr id="12" name="Gedachtewolkje: wolk 11">
            <a:extLst>
              <a:ext uri="{FF2B5EF4-FFF2-40B4-BE49-F238E27FC236}">
                <a16:creationId xmlns:a16="http://schemas.microsoft.com/office/drawing/2014/main" id="{E0C545A5-DCBF-4906-90BD-C0CA4A5216CF}"/>
              </a:ext>
            </a:extLst>
          </p:cNvPr>
          <p:cNvSpPr/>
          <p:nvPr/>
        </p:nvSpPr>
        <p:spPr>
          <a:xfrm>
            <a:off x="7079871" y="3500011"/>
            <a:ext cx="2025461" cy="714538"/>
          </a:xfrm>
          <a:prstGeom prst="cloudCallout">
            <a:avLst>
              <a:gd name="adj1" fmla="val -58788"/>
              <a:gd name="adj2" fmla="val -70966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Synchronisatie / bruikbaar bij pull</a:t>
            </a:r>
          </a:p>
        </p:txBody>
      </p:sp>
      <p:sp>
        <p:nvSpPr>
          <p:cNvPr id="13" name="Gedachtewolkje: wolk 12">
            <a:extLst>
              <a:ext uri="{FF2B5EF4-FFF2-40B4-BE49-F238E27FC236}">
                <a16:creationId xmlns:a16="http://schemas.microsoft.com/office/drawing/2014/main" id="{A38E6F99-04C6-439F-A805-533E3A5D415A}"/>
              </a:ext>
            </a:extLst>
          </p:cNvPr>
          <p:cNvSpPr/>
          <p:nvPr/>
        </p:nvSpPr>
        <p:spPr>
          <a:xfrm>
            <a:off x="331468" y="3500011"/>
            <a:ext cx="2278161" cy="1052477"/>
          </a:xfrm>
          <a:prstGeom prst="cloudCallout">
            <a:avLst>
              <a:gd name="adj1" fmla="val 60107"/>
              <a:gd name="adj2" fmla="val -37064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Dit zit in de header, maar kan best privacy gevoelig zijn!</a:t>
            </a:r>
          </a:p>
        </p:txBody>
      </p:sp>
      <p:sp>
        <p:nvSpPr>
          <p:cNvPr id="14" name="Gedachtewolkje: wolk 13">
            <a:extLst>
              <a:ext uri="{FF2B5EF4-FFF2-40B4-BE49-F238E27FC236}">
                <a16:creationId xmlns:a16="http://schemas.microsoft.com/office/drawing/2014/main" id="{73CA41B3-2897-4577-82D3-460D19627D78}"/>
              </a:ext>
            </a:extLst>
          </p:cNvPr>
          <p:cNvSpPr/>
          <p:nvPr/>
        </p:nvSpPr>
        <p:spPr>
          <a:xfrm>
            <a:off x="22178" y="5461384"/>
            <a:ext cx="2662849" cy="1376816"/>
          </a:xfrm>
          <a:prstGeom prst="cloudCallout">
            <a:avLst>
              <a:gd name="adj1" fmla="val 40948"/>
              <a:gd name="adj2" fmla="val -604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Wat gaat de standaard zeggen over de </a:t>
            </a:r>
            <a:r>
              <a:rPr lang="nl-NL" sz="1200" dirty="0" err="1"/>
              <a:t>payload</a:t>
            </a:r>
            <a:r>
              <a:rPr lang="nl-NL" sz="1200" dirty="0"/>
              <a:t>?</a:t>
            </a:r>
          </a:p>
          <a:p>
            <a:pPr algn="ctr"/>
            <a:r>
              <a:rPr lang="nl-NL" sz="1200" dirty="0"/>
              <a:t>Qua structuur, maar bijv. ook of deze zichtbaar is voor een broker?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44D49843-7931-4F3E-BA03-09C683132FAB}"/>
              </a:ext>
            </a:extLst>
          </p:cNvPr>
          <p:cNvSpPr txBox="1"/>
          <p:nvPr/>
        </p:nvSpPr>
        <p:spPr>
          <a:xfrm>
            <a:off x="5692345" y="6330749"/>
            <a:ext cx="545213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100" dirty="0">
                <a:solidFill>
                  <a:schemeClr val="accent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 = Verplicht, F = Functioneel verplicht, technisch optioneel,</a:t>
            </a:r>
          </a:p>
          <a:p>
            <a:r>
              <a:rPr lang="nl-NL" sz="1100" dirty="0">
                <a:solidFill>
                  <a:schemeClr val="accent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 = Optioneel, * = Meervoudig</a:t>
            </a:r>
          </a:p>
        </p:txBody>
      </p:sp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12A9E9EA-64E3-4FFB-88E3-E2D5458204EA}"/>
              </a:ext>
            </a:extLst>
          </p:cNvPr>
          <p:cNvCxnSpPr/>
          <p:nvPr/>
        </p:nvCxnSpPr>
        <p:spPr>
          <a:xfrm>
            <a:off x="5445457" y="6209731"/>
            <a:ext cx="246888" cy="21836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edachtewolkje: wolk 15">
            <a:extLst>
              <a:ext uri="{FF2B5EF4-FFF2-40B4-BE49-F238E27FC236}">
                <a16:creationId xmlns:a16="http://schemas.microsoft.com/office/drawing/2014/main" id="{CBF1EF67-7741-4451-80FD-317743E715CE}"/>
              </a:ext>
            </a:extLst>
          </p:cNvPr>
          <p:cNvSpPr/>
          <p:nvPr/>
        </p:nvSpPr>
        <p:spPr>
          <a:xfrm>
            <a:off x="5692345" y="96364"/>
            <a:ext cx="1597532" cy="736191"/>
          </a:xfrm>
          <a:prstGeom prst="cloudCallout">
            <a:avLst>
              <a:gd name="adj1" fmla="val -66732"/>
              <a:gd name="adj2" fmla="val 59414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Groepering in kanalen?</a:t>
            </a:r>
          </a:p>
        </p:txBody>
      </p:sp>
    </p:spTree>
    <p:extLst>
      <p:ext uri="{BB962C8B-B14F-4D97-AF65-F5344CB8AC3E}">
        <p14:creationId xmlns:p14="http://schemas.microsoft.com/office/powerpoint/2010/main" val="90032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hoek 34">
            <a:extLst>
              <a:ext uri="{FF2B5EF4-FFF2-40B4-BE49-F238E27FC236}">
                <a16:creationId xmlns:a16="http://schemas.microsoft.com/office/drawing/2014/main" id="{79BF65BF-2B59-4710-884D-20256D9D2545}"/>
              </a:ext>
            </a:extLst>
          </p:cNvPr>
          <p:cNvSpPr/>
          <p:nvPr/>
        </p:nvSpPr>
        <p:spPr>
          <a:xfrm>
            <a:off x="10162265" y="1362246"/>
            <a:ext cx="1807347" cy="48952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2529FC3-1B4A-43AF-A2B3-935CA16B1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2" y="50197"/>
            <a:ext cx="11326287" cy="633798"/>
          </a:xfrm>
        </p:spPr>
        <p:txBody>
          <a:bodyPr>
            <a:normAutofit/>
          </a:bodyPr>
          <a:lstStyle/>
          <a:p>
            <a:r>
              <a:rPr lang="nl-NL" sz="2400" dirty="0"/>
              <a:t>Informatiearm notificeren + bevragen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E60B71B2-4751-417C-815D-AFC824EB2110}"/>
              </a:ext>
            </a:extLst>
          </p:cNvPr>
          <p:cNvSpPr txBox="1"/>
          <p:nvPr/>
        </p:nvSpPr>
        <p:spPr>
          <a:xfrm>
            <a:off x="1367909" y="1852670"/>
            <a:ext cx="1424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1200" dirty="0"/>
              <a:t>Aangifte overlijden</a:t>
            </a:r>
          </a:p>
          <a:p>
            <a:pPr algn="r"/>
            <a:r>
              <a:rPr lang="nl-NL" sz="1200" dirty="0"/>
              <a:t>persoon A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15DACDBE-AA45-418A-9DC9-B51AFB087332}"/>
              </a:ext>
            </a:extLst>
          </p:cNvPr>
          <p:cNvSpPr/>
          <p:nvPr/>
        </p:nvSpPr>
        <p:spPr>
          <a:xfrm>
            <a:off x="2748586" y="1362247"/>
            <a:ext cx="7289936" cy="48952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EDC53C1F-05F5-4954-9857-F939661E0B6B}"/>
              </a:ext>
            </a:extLst>
          </p:cNvPr>
          <p:cNvSpPr txBox="1"/>
          <p:nvPr/>
        </p:nvSpPr>
        <p:spPr>
          <a:xfrm>
            <a:off x="2748586" y="1357073"/>
            <a:ext cx="1343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Gemeente X</a:t>
            </a:r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F2B8D490-6CF9-4805-96D1-7ACE7F07B350}"/>
              </a:ext>
            </a:extLst>
          </p:cNvPr>
          <p:cNvSpPr/>
          <p:nvPr/>
        </p:nvSpPr>
        <p:spPr>
          <a:xfrm>
            <a:off x="2951847" y="1969051"/>
            <a:ext cx="1330683" cy="75180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Verificatie akte van overlijden</a:t>
            </a:r>
          </a:p>
        </p:txBody>
      </p:sp>
      <p:sp>
        <p:nvSpPr>
          <p:cNvPr id="13" name="Pijl: rechts 12">
            <a:extLst>
              <a:ext uri="{FF2B5EF4-FFF2-40B4-BE49-F238E27FC236}">
                <a16:creationId xmlns:a16="http://schemas.microsoft.com/office/drawing/2014/main" id="{E4D27126-D719-4158-97AA-8A19CEDC380D}"/>
              </a:ext>
            </a:extLst>
          </p:cNvPr>
          <p:cNvSpPr/>
          <p:nvPr/>
        </p:nvSpPr>
        <p:spPr>
          <a:xfrm>
            <a:off x="4324447" y="2248177"/>
            <a:ext cx="1111008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5DAB6C5F-D93B-4C0A-8BEA-16FD9D679895}"/>
              </a:ext>
            </a:extLst>
          </p:cNvPr>
          <p:cNvSpPr txBox="1"/>
          <p:nvPr/>
        </p:nvSpPr>
        <p:spPr>
          <a:xfrm>
            <a:off x="4154779" y="1848139"/>
            <a:ext cx="1247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1200" dirty="0"/>
              <a:t>Persoon A</a:t>
            </a:r>
          </a:p>
          <a:p>
            <a:pPr algn="r"/>
            <a:r>
              <a:rPr lang="nl-NL" sz="1200" dirty="0"/>
              <a:t>overleden</a:t>
            </a:r>
          </a:p>
        </p:txBody>
      </p:sp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9C4CC601-37AA-4C25-81B8-95BDDB90C4AB}"/>
              </a:ext>
            </a:extLst>
          </p:cNvPr>
          <p:cNvSpPr/>
          <p:nvPr/>
        </p:nvSpPr>
        <p:spPr>
          <a:xfrm>
            <a:off x="5468878" y="1963766"/>
            <a:ext cx="1343830" cy="75180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Registratie Overlijden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6BE293FA-7ED9-49AC-8920-12FB373D3451}"/>
              </a:ext>
            </a:extLst>
          </p:cNvPr>
          <p:cNvSpPr txBox="1"/>
          <p:nvPr/>
        </p:nvSpPr>
        <p:spPr>
          <a:xfrm>
            <a:off x="6801471" y="1835548"/>
            <a:ext cx="1687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Persoon A</a:t>
            </a:r>
          </a:p>
          <a:p>
            <a:r>
              <a:rPr lang="nl-NL" sz="1200" dirty="0"/>
              <a:t>Overleden (Verwerkt)</a:t>
            </a:r>
          </a:p>
        </p:txBody>
      </p:sp>
      <p:grpSp>
        <p:nvGrpSpPr>
          <p:cNvPr id="22" name="Groep 21">
            <a:extLst>
              <a:ext uri="{FF2B5EF4-FFF2-40B4-BE49-F238E27FC236}">
                <a16:creationId xmlns:a16="http://schemas.microsoft.com/office/drawing/2014/main" id="{6FD8DC81-67A5-4E19-A7B1-18E9D577C1FC}"/>
              </a:ext>
            </a:extLst>
          </p:cNvPr>
          <p:cNvGrpSpPr/>
          <p:nvPr/>
        </p:nvGrpSpPr>
        <p:grpSpPr>
          <a:xfrm>
            <a:off x="125827" y="1934106"/>
            <a:ext cx="1329299" cy="900459"/>
            <a:chOff x="228636" y="879645"/>
            <a:chExt cx="1329299" cy="900459"/>
          </a:xfrm>
        </p:grpSpPr>
        <p:sp>
          <p:nvSpPr>
            <p:cNvPr id="6" name="Wolk 5">
              <a:extLst>
                <a:ext uri="{FF2B5EF4-FFF2-40B4-BE49-F238E27FC236}">
                  <a16:creationId xmlns:a16="http://schemas.microsoft.com/office/drawing/2014/main" id="{4F3AFF8E-395B-481B-BF59-757CED9E8A65}"/>
                </a:ext>
              </a:extLst>
            </p:cNvPr>
            <p:cNvSpPr/>
            <p:nvPr/>
          </p:nvSpPr>
          <p:spPr>
            <a:xfrm>
              <a:off x="228636" y="879645"/>
              <a:ext cx="1329299" cy="900459"/>
            </a:xfrm>
            <a:prstGeom prst="cloud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dirty="0">
                <a:solidFill>
                  <a:schemeClr val="tx1"/>
                </a:solidFill>
              </a:endParaRPr>
            </a:p>
          </p:txBody>
        </p:sp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EF020C51-41D4-4891-95B1-BF5B1383A48D}"/>
                </a:ext>
              </a:extLst>
            </p:cNvPr>
            <p:cNvSpPr txBox="1"/>
            <p:nvPr/>
          </p:nvSpPr>
          <p:spPr>
            <a:xfrm>
              <a:off x="343390" y="1059659"/>
              <a:ext cx="1127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/>
                <a:t>Persoon A overleden</a:t>
              </a:r>
            </a:p>
          </p:txBody>
        </p:sp>
      </p:grpSp>
      <p:sp>
        <p:nvSpPr>
          <p:cNvPr id="26" name="Stroomdiagram: Magnetische schijf 25">
            <a:extLst>
              <a:ext uri="{FF2B5EF4-FFF2-40B4-BE49-F238E27FC236}">
                <a16:creationId xmlns:a16="http://schemas.microsoft.com/office/drawing/2014/main" id="{C537EAB0-017B-44AB-8B73-25ED6DBBD5F9}"/>
              </a:ext>
            </a:extLst>
          </p:cNvPr>
          <p:cNvSpPr/>
          <p:nvPr/>
        </p:nvSpPr>
        <p:spPr>
          <a:xfrm>
            <a:off x="7603408" y="4342443"/>
            <a:ext cx="1605945" cy="1744459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1" name="Pijl: rechts 30">
            <a:extLst>
              <a:ext uri="{FF2B5EF4-FFF2-40B4-BE49-F238E27FC236}">
                <a16:creationId xmlns:a16="http://schemas.microsoft.com/office/drawing/2014/main" id="{38027426-DCA1-4D97-8267-5E35EA794CAC}"/>
              </a:ext>
            </a:extLst>
          </p:cNvPr>
          <p:cNvSpPr/>
          <p:nvPr/>
        </p:nvSpPr>
        <p:spPr>
          <a:xfrm>
            <a:off x="6863802" y="2237903"/>
            <a:ext cx="3488578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6" name="Tekstvak 35">
            <a:extLst>
              <a:ext uri="{FF2B5EF4-FFF2-40B4-BE49-F238E27FC236}">
                <a16:creationId xmlns:a16="http://schemas.microsoft.com/office/drawing/2014/main" id="{4F1E46E2-C271-4726-B5CF-43FD6FC68503}"/>
              </a:ext>
            </a:extLst>
          </p:cNvPr>
          <p:cNvSpPr txBox="1"/>
          <p:nvPr/>
        </p:nvSpPr>
        <p:spPr>
          <a:xfrm>
            <a:off x="10170216" y="1379763"/>
            <a:ext cx="155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Pensioenfonds</a:t>
            </a:r>
          </a:p>
        </p:txBody>
      </p:sp>
      <p:sp>
        <p:nvSpPr>
          <p:cNvPr id="37" name="Rechthoek: afgeronde hoeken 36">
            <a:extLst>
              <a:ext uri="{FF2B5EF4-FFF2-40B4-BE49-F238E27FC236}">
                <a16:creationId xmlns:a16="http://schemas.microsoft.com/office/drawing/2014/main" id="{0392FF5D-0992-4D38-80BB-F45F53D82085}"/>
              </a:ext>
            </a:extLst>
          </p:cNvPr>
          <p:cNvSpPr/>
          <p:nvPr/>
        </p:nvSpPr>
        <p:spPr>
          <a:xfrm>
            <a:off x="10403474" y="2168419"/>
            <a:ext cx="1333420" cy="2116977"/>
          </a:xfrm>
          <a:prstGeom prst="roundRect">
            <a:avLst>
              <a:gd name="adj" fmla="val 13085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Proces X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54" name="Pijl: rechts 53">
            <a:extLst>
              <a:ext uri="{FF2B5EF4-FFF2-40B4-BE49-F238E27FC236}">
                <a16:creationId xmlns:a16="http://schemas.microsoft.com/office/drawing/2014/main" id="{5FD59A95-BC61-4760-A26C-2F510BA73A5D}"/>
              </a:ext>
            </a:extLst>
          </p:cNvPr>
          <p:cNvSpPr/>
          <p:nvPr/>
        </p:nvSpPr>
        <p:spPr>
          <a:xfrm>
            <a:off x="1522107" y="2251052"/>
            <a:ext cx="1372008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Rechthoek: ezelsoor 1">
            <a:extLst>
              <a:ext uri="{FF2B5EF4-FFF2-40B4-BE49-F238E27FC236}">
                <a16:creationId xmlns:a16="http://schemas.microsoft.com/office/drawing/2014/main" id="{7FF89EFA-EFF1-4148-9C0E-C682F24153CC}"/>
              </a:ext>
            </a:extLst>
          </p:cNvPr>
          <p:cNvSpPr/>
          <p:nvPr/>
        </p:nvSpPr>
        <p:spPr>
          <a:xfrm>
            <a:off x="7770817" y="4833714"/>
            <a:ext cx="1282599" cy="28808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dirty="0">
                <a:solidFill>
                  <a:schemeClr val="tx1"/>
                </a:solidFill>
              </a:rPr>
              <a:t>A is overleden</a:t>
            </a:r>
          </a:p>
        </p:txBody>
      </p:sp>
      <p:sp>
        <p:nvSpPr>
          <p:cNvPr id="47" name="Rechthoek: ezelsoor 46">
            <a:extLst>
              <a:ext uri="{FF2B5EF4-FFF2-40B4-BE49-F238E27FC236}">
                <a16:creationId xmlns:a16="http://schemas.microsoft.com/office/drawing/2014/main" id="{491CECFB-B4C0-4A99-B5CF-28CA25BC78C2}"/>
              </a:ext>
            </a:extLst>
          </p:cNvPr>
          <p:cNvSpPr/>
          <p:nvPr/>
        </p:nvSpPr>
        <p:spPr>
          <a:xfrm>
            <a:off x="7770817" y="5200628"/>
            <a:ext cx="1282599" cy="288082"/>
          </a:xfrm>
          <a:prstGeom prst="foldedCorner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dirty="0">
                <a:solidFill>
                  <a:schemeClr val="tx1"/>
                </a:solidFill>
              </a:rPr>
              <a:t>A leeft</a:t>
            </a:r>
          </a:p>
        </p:txBody>
      </p:sp>
      <p:sp>
        <p:nvSpPr>
          <p:cNvPr id="52" name="Rechthoek: ezelsoor 51">
            <a:extLst>
              <a:ext uri="{FF2B5EF4-FFF2-40B4-BE49-F238E27FC236}">
                <a16:creationId xmlns:a16="http://schemas.microsoft.com/office/drawing/2014/main" id="{CB0E4987-F391-409F-A5E2-8B4BAC3551CF}"/>
              </a:ext>
            </a:extLst>
          </p:cNvPr>
          <p:cNvSpPr/>
          <p:nvPr/>
        </p:nvSpPr>
        <p:spPr>
          <a:xfrm>
            <a:off x="7770816" y="5567542"/>
            <a:ext cx="1282599" cy="288082"/>
          </a:xfrm>
          <a:prstGeom prst="foldedCorner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dirty="0">
                <a:solidFill>
                  <a:schemeClr val="tx1"/>
                </a:solidFill>
              </a:rPr>
              <a:t>B is overleden</a:t>
            </a:r>
          </a:p>
        </p:txBody>
      </p:sp>
      <p:sp>
        <p:nvSpPr>
          <p:cNvPr id="59" name="Pijl: rechts 58">
            <a:extLst>
              <a:ext uri="{FF2B5EF4-FFF2-40B4-BE49-F238E27FC236}">
                <a16:creationId xmlns:a16="http://schemas.microsoft.com/office/drawing/2014/main" id="{2C234D75-C49A-4C85-813C-67D175907EDD}"/>
              </a:ext>
            </a:extLst>
          </p:cNvPr>
          <p:cNvSpPr/>
          <p:nvPr/>
        </p:nvSpPr>
        <p:spPr>
          <a:xfrm>
            <a:off x="3539108" y="3542689"/>
            <a:ext cx="1900411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0" name="Tekstvak 59">
            <a:extLst>
              <a:ext uri="{FF2B5EF4-FFF2-40B4-BE49-F238E27FC236}">
                <a16:creationId xmlns:a16="http://schemas.microsoft.com/office/drawing/2014/main" id="{D9612F07-5A6E-42AB-B456-D9B26CF81D40}"/>
              </a:ext>
            </a:extLst>
          </p:cNvPr>
          <p:cNvSpPr txBox="1"/>
          <p:nvPr/>
        </p:nvSpPr>
        <p:spPr>
          <a:xfrm>
            <a:off x="3501946" y="3120894"/>
            <a:ext cx="1900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1200" dirty="0"/>
              <a:t>Interne of externe ‘trigger’:</a:t>
            </a:r>
          </a:p>
          <a:p>
            <a:pPr algn="r"/>
            <a:r>
              <a:rPr lang="nl-NL" sz="1200" dirty="0"/>
              <a:t>verkeerde persoon !</a:t>
            </a:r>
          </a:p>
        </p:txBody>
      </p:sp>
      <p:sp>
        <p:nvSpPr>
          <p:cNvPr id="61" name="Pijl: rechts 60">
            <a:extLst>
              <a:ext uri="{FF2B5EF4-FFF2-40B4-BE49-F238E27FC236}">
                <a16:creationId xmlns:a16="http://schemas.microsoft.com/office/drawing/2014/main" id="{D645323B-8B40-4E57-AE8B-9908F5496312}"/>
              </a:ext>
            </a:extLst>
          </p:cNvPr>
          <p:cNvSpPr/>
          <p:nvPr/>
        </p:nvSpPr>
        <p:spPr>
          <a:xfrm>
            <a:off x="6873913" y="3264474"/>
            <a:ext cx="3488578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" name="Tekstvak 61">
            <a:extLst>
              <a:ext uri="{FF2B5EF4-FFF2-40B4-BE49-F238E27FC236}">
                <a16:creationId xmlns:a16="http://schemas.microsoft.com/office/drawing/2014/main" id="{D6F80BD2-04BE-457D-8C85-87E50CB39EB0}"/>
              </a:ext>
            </a:extLst>
          </p:cNvPr>
          <p:cNvSpPr txBox="1"/>
          <p:nvPr/>
        </p:nvSpPr>
        <p:spPr>
          <a:xfrm>
            <a:off x="6812708" y="2846713"/>
            <a:ext cx="2907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Correctie op gegevens van persoon A</a:t>
            </a:r>
          </a:p>
          <a:p>
            <a:r>
              <a:rPr lang="nl-NL" sz="1200" dirty="0"/>
              <a:t>Correctie op overlijden van persoon A</a:t>
            </a:r>
          </a:p>
        </p:txBody>
      </p:sp>
      <p:sp>
        <p:nvSpPr>
          <p:cNvPr id="3" name="Pijl: gebogen 2">
            <a:extLst>
              <a:ext uri="{FF2B5EF4-FFF2-40B4-BE49-F238E27FC236}">
                <a16:creationId xmlns:a16="http://schemas.microsoft.com/office/drawing/2014/main" id="{1BD8A7F8-4446-4729-996E-7DBC83F9E976}"/>
              </a:ext>
            </a:extLst>
          </p:cNvPr>
          <p:cNvSpPr/>
          <p:nvPr/>
        </p:nvSpPr>
        <p:spPr>
          <a:xfrm flipV="1">
            <a:off x="6096000" y="2770512"/>
            <a:ext cx="1451212" cy="2718197"/>
          </a:xfrm>
          <a:prstGeom prst="bentArrow">
            <a:avLst>
              <a:gd name="adj1" fmla="val 7294"/>
              <a:gd name="adj2" fmla="val 9903"/>
              <a:gd name="adj3" fmla="val 10736"/>
              <a:gd name="adj4" fmla="val 4375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4" name="Pijl: gebogen 63">
            <a:extLst>
              <a:ext uri="{FF2B5EF4-FFF2-40B4-BE49-F238E27FC236}">
                <a16:creationId xmlns:a16="http://schemas.microsoft.com/office/drawing/2014/main" id="{FE230987-E06D-4A3F-AC10-29C890CA1745}"/>
              </a:ext>
            </a:extLst>
          </p:cNvPr>
          <p:cNvSpPr/>
          <p:nvPr/>
        </p:nvSpPr>
        <p:spPr>
          <a:xfrm rot="5400000" flipH="1">
            <a:off x="9732080" y="3870367"/>
            <a:ext cx="1034775" cy="1978925"/>
          </a:xfrm>
          <a:prstGeom prst="bentArrow">
            <a:avLst>
              <a:gd name="adj1" fmla="val 10115"/>
              <a:gd name="adj2" fmla="val 12489"/>
              <a:gd name="adj3" fmla="val 10736"/>
              <a:gd name="adj4" fmla="val 4375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5" name="Tekstvak 64">
            <a:extLst>
              <a:ext uri="{FF2B5EF4-FFF2-40B4-BE49-F238E27FC236}">
                <a16:creationId xmlns:a16="http://schemas.microsoft.com/office/drawing/2014/main" id="{4E42C82E-90BE-479C-B05F-C49F085A6721}"/>
              </a:ext>
            </a:extLst>
          </p:cNvPr>
          <p:cNvSpPr txBox="1"/>
          <p:nvPr/>
        </p:nvSpPr>
        <p:spPr>
          <a:xfrm>
            <a:off x="5085920" y="5134502"/>
            <a:ext cx="124752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050" dirty="0"/>
              <a:t>Registratie gegevens door de diverse processen</a:t>
            </a:r>
          </a:p>
        </p:txBody>
      </p:sp>
      <p:sp>
        <p:nvSpPr>
          <p:cNvPr id="66" name="Tekstvak 65">
            <a:extLst>
              <a:ext uri="{FF2B5EF4-FFF2-40B4-BE49-F238E27FC236}">
                <a16:creationId xmlns:a16="http://schemas.microsoft.com/office/drawing/2014/main" id="{4E79FF86-6CC0-44A4-B8D7-EAFDF98F17FC}"/>
              </a:ext>
            </a:extLst>
          </p:cNvPr>
          <p:cNvSpPr txBox="1"/>
          <p:nvPr/>
        </p:nvSpPr>
        <p:spPr>
          <a:xfrm>
            <a:off x="9728619" y="4745554"/>
            <a:ext cx="12475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050" dirty="0"/>
              <a:t>Bevragingen door pensioenfonds</a:t>
            </a:r>
          </a:p>
        </p:txBody>
      </p:sp>
      <p:sp>
        <p:nvSpPr>
          <p:cNvPr id="58" name="Rechthoek: afgeronde hoeken 57">
            <a:extLst>
              <a:ext uri="{FF2B5EF4-FFF2-40B4-BE49-F238E27FC236}">
                <a16:creationId xmlns:a16="http://schemas.microsoft.com/office/drawing/2014/main" id="{5DD69783-AA8B-4C8E-A5B0-B617A84BE934}"/>
              </a:ext>
            </a:extLst>
          </p:cNvPr>
          <p:cNvSpPr/>
          <p:nvPr/>
        </p:nvSpPr>
        <p:spPr>
          <a:xfrm>
            <a:off x="5482810" y="2860700"/>
            <a:ext cx="1343830" cy="75180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Correctie Overlijden</a:t>
            </a:r>
          </a:p>
        </p:txBody>
      </p:sp>
      <p:sp>
        <p:nvSpPr>
          <p:cNvPr id="63" name="Rechthoek: afgeronde hoeken 62">
            <a:extLst>
              <a:ext uri="{FF2B5EF4-FFF2-40B4-BE49-F238E27FC236}">
                <a16:creationId xmlns:a16="http://schemas.microsoft.com/office/drawing/2014/main" id="{FCEE02CF-674A-4679-A3AA-EC0A17C50F6D}"/>
              </a:ext>
            </a:extLst>
          </p:cNvPr>
          <p:cNvSpPr/>
          <p:nvPr/>
        </p:nvSpPr>
        <p:spPr>
          <a:xfrm>
            <a:off x="5486938" y="3635702"/>
            <a:ext cx="1343830" cy="75180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Registratie Overlijden</a:t>
            </a:r>
          </a:p>
        </p:txBody>
      </p:sp>
      <p:sp>
        <p:nvSpPr>
          <p:cNvPr id="68" name="Gedachtewolkje: wolk 67">
            <a:extLst>
              <a:ext uri="{FF2B5EF4-FFF2-40B4-BE49-F238E27FC236}">
                <a16:creationId xmlns:a16="http://schemas.microsoft.com/office/drawing/2014/main" id="{5111E472-783E-4CFC-B291-7DB82D180B95}"/>
              </a:ext>
            </a:extLst>
          </p:cNvPr>
          <p:cNvSpPr/>
          <p:nvPr/>
        </p:nvSpPr>
        <p:spPr>
          <a:xfrm>
            <a:off x="7812607" y="703339"/>
            <a:ext cx="2253515" cy="1061910"/>
          </a:xfrm>
          <a:prstGeom prst="cloudCallout">
            <a:avLst>
              <a:gd name="adj1" fmla="val -50839"/>
              <a:gd name="adj2" fmla="val 73622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Moeten we iets met de ‘waarde’ die hier ontstaan is?</a:t>
            </a:r>
          </a:p>
        </p:txBody>
      </p:sp>
      <p:sp>
        <p:nvSpPr>
          <p:cNvPr id="70" name="Gedachtewolkje: wolk 69">
            <a:extLst>
              <a:ext uri="{FF2B5EF4-FFF2-40B4-BE49-F238E27FC236}">
                <a16:creationId xmlns:a16="http://schemas.microsoft.com/office/drawing/2014/main" id="{1BCC06E6-47CE-4E67-8CB4-75E2472DF412}"/>
              </a:ext>
            </a:extLst>
          </p:cNvPr>
          <p:cNvSpPr/>
          <p:nvPr/>
        </p:nvSpPr>
        <p:spPr>
          <a:xfrm>
            <a:off x="9626178" y="5344669"/>
            <a:ext cx="2536896" cy="1452564"/>
          </a:xfrm>
          <a:prstGeom prst="cloudCallout">
            <a:avLst>
              <a:gd name="adj1" fmla="val -62084"/>
              <a:gd name="adj2" fmla="val -5124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Kan/mag de afnemer vragen stellen op het beschouwingsmoment van de gebeurtenis?</a:t>
            </a:r>
          </a:p>
          <a:p>
            <a:pPr algn="ctr"/>
            <a:r>
              <a:rPr lang="nl-NL" sz="1200" dirty="0"/>
              <a:t>Wat als dat niet kan?</a:t>
            </a:r>
          </a:p>
        </p:txBody>
      </p:sp>
      <p:sp>
        <p:nvSpPr>
          <p:cNvPr id="71" name="Pijl: rechts 70">
            <a:extLst>
              <a:ext uri="{FF2B5EF4-FFF2-40B4-BE49-F238E27FC236}">
                <a16:creationId xmlns:a16="http://schemas.microsoft.com/office/drawing/2014/main" id="{2D60F04A-83B0-4541-A9DD-50D54C4336B1}"/>
              </a:ext>
            </a:extLst>
          </p:cNvPr>
          <p:cNvSpPr/>
          <p:nvPr/>
        </p:nvSpPr>
        <p:spPr>
          <a:xfrm>
            <a:off x="6878187" y="3942725"/>
            <a:ext cx="3488578" cy="17450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2" name="Tekstvak 71">
            <a:extLst>
              <a:ext uri="{FF2B5EF4-FFF2-40B4-BE49-F238E27FC236}">
                <a16:creationId xmlns:a16="http://schemas.microsoft.com/office/drawing/2014/main" id="{16679DC2-4D16-4AD6-BDB3-166C8AFC2287}"/>
              </a:ext>
            </a:extLst>
          </p:cNvPr>
          <p:cNvSpPr txBox="1"/>
          <p:nvPr/>
        </p:nvSpPr>
        <p:spPr>
          <a:xfrm>
            <a:off x="6589199" y="3550844"/>
            <a:ext cx="1247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/>
              <a:t>Persoon B</a:t>
            </a:r>
          </a:p>
          <a:p>
            <a:pPr algn="ctr"/>
            <a:r>
              <a:rPr lang="nl-NL" sz="1200" dirty="0"/>
              <a:t>overleden</a:t>
            </a:r>
          </a:p>
        </p:txBody>
      </p:sp>
      <p:sp>
        <p:nvSpPr>
          <p:cNvPr id="69" name="Gedachtewolkje: wolk 68">
            <a:extLst>
              <a:ext uri="{FF2B5EF4-FFF2-40B4-BE49-F238E27FC236}">
                <a16:creationId xmlns:a16="http://schemas.microsoft.com/office/drawing/2014/main" id="{C1A6FCF5-CB78-4077-9503-ECDED4DBC6C3}"/>
              </a:ext>
            </a:extLst>
          </p:cNvPr>
          <p:cNvSpPr/>
          <p:nvPr/>
        </p:nvSpPr>
        <p:spPr>
          <a:xfrm>
            <a:off x="8263834" y="3236602"/>
            <a:ext cx="1697270" cy="845724"/>
          </a:xfrm>
          <a:prstGeom prst="cloudCallout">
            <a:avLst>
              <a:gd name="adj1" fmla="val -66794"/>
              <a:gd name="adj2" fmla="val -42909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Hoe specifiek kan en wil je hier zijn?</a:t>
            </a:r>
          </a:p>
        </p:txBody>
      </p:sp>
      <p:sp>
        <p:nvSpPr>
          <p:cNvPr id="73" name="Gedachtewolkje: wolk 72">
            <a:extLst>
              <a:ext uri="{FF2B5EF4-FFF2-40B4-BE49-F238E27FC236}">
                <a16:creationId xmlns:a16="http://schemas.microsoft.com/office/drawing/2014/main" id="{93BA28EE-716D-4769-A8D5-B4F69CB35238}"/>
              </a:ext>
            </a:extLst>
          </p:cNvPr>
          <p:cNvSpPr/>
          <p:nvPr/>
        </p:nvSpPr>
        <p:spPr>
          <a:xfrm>
            <a:off x="1046444" y="3950495"/>
            <a:ext cx="2766787" cy="1196274"/>
          </a:xfrm>
          <a:prstGeom prst="cloudCallout">
            <a:avLst>
              <a:gd name="adj1" fmla="val 51650"/>
              <a:gd name="adj2" fmla="val -6635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200" dirty="0"/>
              <a:t>N.a.v. van correcties: Direct reageren is wellicht niet altijd handig…</a:t>
            </a:r>
          </a:p>
        </p:txBody>
      </p:sp>
    </p:spTree>
    <p:extLst>
      <p:ext uri="{BB962C8B-B14F-4D97-AF65-F5344CB8AC3E}">
        <p14:creationId xmlns:p14="http://schemas.microsoft.com/office/powerpoint/2010/main" val="396532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8" grpId="0"/>
      <p:bldP spid="10" grpId="0" animBg="1"/>
      <p:bldP spid="11" grpId="0"/>
      <p:bldP spid="12" grpId="0" animBg="1"/>
      <p:bldP spid="13" grpId="0" animBg="1"/>
      <p:bldP spid="15" grpId="0"/>
      <p:bldP spid="16" grpId="0" animBg="1"/>
      <p:bldP spid="19" grpId="0"/>
      <p:bldP spid="26" grpId="0" animBg="1"/>
      <p:bldP spid="31" grpId="0" animBg="1"/>
      <p:bldP spid="36" grpId="0"/>
      <p:bldP spid="37" grpId="0" animBg="1"/>
      <p:bldP spid="54" grpId="0" animBg="1"/>
      <p:bldP spid="2" grpId="0" animBg="1"/>
      <p:bldP spid="47" grpId="0" animBg="1"/>
      <p:bldP spid="52" grpId="0" animBg="1"/>
      <p:bldP spid="59" grpId="0" animBg="1"/>
      <p:bldP spid="60" grpId="0"/>
      <p:bldP spid="61" grpId="0" animBg="1"/>
      <p:bldP spid="62" grpId="0"/>
      <p:bldP spid="3" grpId="0" animBg="1"/>
      <p:bldP spid="64" grpId="0" animBg="1"/>
      <p:bldP spid="65" grpId="0"/>
      <p:bldP spid="66" grpId="0"/>
      <p:bldP spid="58" grpId="0" animBg="1"/>
      <p:bldP spid="63" grpId="0" animBg="1"/>
      <p:bldP spid="68" grpId="0" animBg="1"/>
      <p:bldP spid="70" grpId="0" animBg="1"/>
      <p:bldP spid="71" grpId="0" animBg="1"/>
      <p:bldP spid="72" grpId="0"/>
      <p:bldP spid="69" grpId="0" animBg="1"/>
      <p:bldP spid="7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8B43E4F-DB90-4A56-8D89-16167C4FA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cs typeface="Calibri Light"/>
              </a:rPr>
              <a:t>En toen...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34297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63CEA-F31C-481A-8686-8335DA037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cs typeface="Calibri Light"/>
              </a:rPr>
              <a:t>Praktisch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2E91E86-C784-4339-95A7-E248E3A8D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endParaRPr lang="nl-NL" dirty="0">
              <a:cs typeface="Calibri"/>
            </a:endParaRPr>
          </a:p>
          <a:p>
            <a:r>
              <a:rPr lang="nl-NL" dirty="0">
                <a:cs typeface="Calibri"/>
              </a:rPr>
              <a:t>Nadenken: Waar wil/kan ik bijdragen? Zie </a:t>
            </a:r>
            <a:r>
              <a:rPr lang="nl-NL" dirty="0">
                <a:cs typeface="Calibri"/>
                <a:hlinkClick r:id="rId2" action="ppaction://hlinksldjump"/>
              </a:rPr>
              <a:t>sheet</a:t>
            </a:r>
            <a:r>
              <a:rPr lang="nl-NL" dirty="0">
                <a:cs typeface="Calibri"/>
              </a:rPr>
              <a:t> over plan.</a:t>
            </a:r>
          </a:p>
          <a:p>
            <a:pPr lvl="1"/>
            <a:r>
              <a:rPr lang="nl-NL" dirty="0">
                <a:cs typeface="Calibri"/>
              </a:rPr>
              <a:t>Graag ook cases voor praktijkbeproevingen!</a:t>
            </a:r>
          </a:p>
          <a:p>
            <a:pPr lvl="1"/>
            <a:r>
              <a:rPr lang="nl-NL" dirty="0">
                <a:cs typeface="Calibri"/>
              </a:rPr>
              <a:t>Vragen we uit via mail.</a:t>
            </a:r>
            <a:endParaRPr lang="nl-NL" dirty="0"/>
          </a:p>
          <a:p>
            <a:pPr marL="457200" lvl="1" indent="0">
              <a:buNone/>
            </a:pPr>
            <a:endParaRPr lang="nl-NL" dirty="0">
              <a:cs typeface="Calibri"/>
            </a:endParaRPr>
          </a:p>
          <a:p>
            <a:r>
              <a:rPr lang="nl-NL" dirty="0">
                <a:cs typeface="Calibri"/>
              </a:rPr>
              <a:t>Verzoek documenten te lezen</a:t>
            </a:r>
          </a:p>
          <a:p>
            <a:pPr lvl="1"/>
            <a:r>
              <a:rPr lang="nl-NL" dirty="0">
                <a:cs typeface="Calibri"/>
              </a:rPr>
              <a:t>Correcties &amp; vragen ter verduidelijking </a:t>
            </a:r>
            <a:r>
              <a:rPr lang="nl-NL" dirty="0">
                <a:ea typeface="+mn-lt"/>
                <a:cs typeface="+mn-lt"/>
              </a:rPr>
              <a:t>graag in document</a:t>
            </a:r>
          </a:p>
          <a:p>
            <a:pPr lvl="1"/>
            <a:r>
              <a:rPr lang="nl-NL" dirty="0">
                <a:ea typeface="+mn-lt"/>
                <a:cs typeface="+mn-lt"/>
              </a:rPr>
              <a:t>Na correctie graag mailen aan Ad Gerrits (ad.gerrits@vng.nl)</a:t>
            </a:r>
            <a:endParaRPr lang="nl-NL" dirty="0">
              <a:cs typeface="Calibri"/>
            </a:endParaRPr>
          </a:p>
          <a:p>
            <a:pPr lvl="1"/>
            <a:endParaRPr lang="nl-NL" dirty="0">
              <a:cs typeface="Calibri"/>
            </a:endParaRPr>
          </a:p>
          <a:p>
            <a:r>
              <a:rPr lang="nl-NL" dirty="0">
                <a:cs typeface="Calibri"/>
              </a:rPr>
              <a:t>Meer fundamentele vragen graag op </a:t>
            </a:r>
            <a:r>
              <a:rPr lang="nl-NL" dirty="0" err="1">
                <a:cs typeface="Calibri"/>
              </a:rPr>
              <a:t>Pleio</a:t>
            </a:r>
            <a:endParaRPr lang="nl-NL" dirty="0">
              <a:cs typeface="Calibri"/>
            </a:endParaRPr>
          </a:p>
          <a:p>
            <a:pPr lvl="1"/>
            <a:r>
              <a:rPr lang="nl-NL" dirty="0">
                <a:ea typeface="+mn-lt"/>
                <a:cs typeface="+mn-lt"/>
                <a:hlinkClick r:id="rId3"/>
              </a:rPr>
              <a:t>https://samenwerken.pleio.nl/</a:t>
            </a:r>
            <a:r>
              <a:rPr lang="nl-NL" dirty="0">
                <a:ea typeface="+mn-lt"/>
                <a:cs typeface="+mn-lt"/>
              </a:rPr>
              <a:t> groep Notificatieservices (</a:t>
            </a:r>
            <a:r>
              <a:rPr lang="nl-NL" dirty="0">
                <a:ea typeface="+mn-lt"/>
                <a:cs typeface="+mn-lt"/>
                <a:hlinkClick r:id="rId4"/>
              </a:rPr>
              <a:t>link</a:t>
            </a:r>
            <a:r>
              <a:rPr lang="nl-NL" dirty="0">
                <a:ea typeface="+mn-lt"/>
                <a:cs typeface="+mn-lt"/>
              </a:rPr>
              <a:t>)</a:t>
            </a:r>
          </a:p>
          <a:p>
            <a:pPr marL="457200" lvl="1" indent="0">
              <a:buNone/>
            </a:pPr>
            <a:endParaRPr lang="nl-NL" dirty="0">
              <a:cs typeface="Calibri"/>
            </a:endParaRPr>
          </a:p>
          <a:p>
            <a:r>
              <a:rPr lang="nl-NL" dirty="0">
                <a:cs typeface="Calibri"/>
              </a:rPr>
              <a:t>Vervolg: Doelstelling eens per maand een bijeenkomst</a:t>
            </a:r>
          </a:p>
          <a:p>
            <a:endParaRPr lang="nl-NL" dirty="0">
              <a:cs typeface="Calibri"/>
            </a:endParaRPr>
          </a:p>
          <a:p>
            <a:r>
              <a:rPr lang="nl-NL" dirty="0">
                <a:cs typeface="Calibri"/>
              </a:rPr>
              <a:t>Na afloop van project: Hopen we dat community op eigen kracht doorgaat</a:t>
            </a:r>
          </a:p>
          <a:p>
            <a:pPr lvl="1"/>
            <a:endParaRPr lang="nl-NL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5623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BD646E-7DD0-418E-A90B-6B9E92596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cs typeface="Calibri Light"/>
              </a:rPr>
              <a:t>Q&amp;A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3196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429CFD4-BBD8-4A22-85D9-9652721E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3028008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B6F7E59-06C3-4A6B-8038-68F2B016D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Over project Notificatie Services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28EBBC5-5DFE-4958-886C-49EAEFF09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nl-NL" sz="2000" b="1" dirty="0"/>
              <a:t>Opdrachtgever:</a:t>
            </a:r>
            <a:r>
              <a:rPr lang="nl-NL" sz="2000" dirty="0"/>
              <a:t> BZK  / </a:t>
            </a:r>
            <a:r>
              <a:rPr lang="nl-NL" sz="2000" b="1" dirty="0"/>
              <a:t>Opdrachtnemer:</a:t>
            </a:r>
            <a:r>
              <a:rPr lang="nl-NL" sz="2000" dirty="0"/>
              <a:t> VNG Realisatie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nl-NL" sz="2000" b="1" dirty="0"/>
              <a:t>Scope: </a:t>
            </a:r>
            <a:r>
              <a:rPr lang="nl-NL" sz="2000" dirty="0" err="1"/>
              <a:t>Overheidsbreed</a:t>
            </a:r>
            <a:endParaRPr lang="nl-NL" sz="2000" dirty="0"/>
          </a:p>
          <a:p>
            <a:pPr marL="0" indent="0">
              <a:lnSpc>
                <a:spcPct val="120000"/>
              </a:lnSpc>
              <a:buNone/>
            </a:pPr>
            <a:r>
              <a:rPr lang="nl-NL" sz="2000" b="1" dirty="0"/>
              <a:t>Aanleiding</a:t>
            </a:r>
            <a:endParaRPr lang="nl-NL" sz="2000" dirty="0"/>
          </a:p>
          <a:p>
            <a:pPr lvl="1">
              <a:lnSpc>
                <a:spcPct val="120000"/>
              </a:lnSpc>
            </a:pPr>
            <a:r>
              <a:rPr lang="nl-NL" sz="1800" i="1" dirty="0"/>
              <a:t>De aanleiding is dat overheidsorganisaties steeds meer samenwerken en gegevens uitwisselen en daardoor in toenemende mate behoefte hebben aan </a:t>
            </a:r>
            <a:r>
              <a:rPr lang="nl-NL" sz="1800" i="1" dirty="0">
                <a:solidFill>
                  <a:schemeClr val="accent2">
                    <a:lumMod val="75000"/>
                  </a:schemeClr>
                </a:solidFill>
              </a:rPr>
              <a:t>duidelijke afspraken en standaarden om elkaar op de hoogte te stellen van relevante plaatsgevonden gebeurtenissen</a:t>
            </a:r>
            <a:r>
              <a:rPr lang="nl-NL" sz="1800" i="1" dirty="0"/>
              <a:t>.</a:t>
            </a:r>
          </a:p>
          <a:p>
            <a:pPr lvl="1">
              <a:lnSpc>
                <a:spcPct val="120000"/>
              </a:lnSpc>
            </a:pPr>
            <a:r>
              <a:rPr lang="nl-NL" sz="1800" i="1" dirty="0"/>
              <a:t>Gemeenten gaan over naar een moderne inrichting van de informatiearchitectuur waarbij </a:t>
            </a:r>
            <a:r>
              <a:rPr lang="nl-NL" sz="1800" i="1" dirty="0">
                <a:solidFill>
                  <a:schemeClr val="accent2">
                    <a:lumMod val="75000"/>
                  </a:schemeClr>
                </a:solidFill>
              </a:rPr>
              <a:t>proceslogica wordt gescheiden van gegevens</a:t>
            </a:r>
            <a:r>
              <a:rPr lang="nl-NL" sz="1800" i="1" dirty="0"/>
              <a:t> en die gegevens bij voorkeur worden bijgehouden bij de bron.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nl-NL" sz="2000" b="1" dirty="0"/>
              <a:t>Doel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nl-NL" sz="1800" b="0" i="1" strike="noStrike" spc="-1" dirty="0"/>
              <a:t>Het optimaliseren van notificeren van en door applicaties naar aanleiding van plaatsgevonden gebeurtenissen. Het project is opmaat voor een landelijke notificatiestrategie met </a:t>
            </a:r>
            <a:r>
              <a:rPr lang="nl-NL" sz="1800" b="0" i="1" strike="noStrike" spc="-1" dirty="0" err="1"/>
              <a:t>overheidsbrede</a:t>
            </a:r>
            <a:r>
              <a:rPr lang="nl-NL" sz="1800" b="0" i="1" strike="noStrike" spc="-1" dirty="0"/>
              <a:t> aanbevelingen, afspraken en standaarden.</a:t>
            </a:r>
            <a:endParaRPr lang="nl-NL" sz="1800" b="0" strike="noStrike" spc="-1" dirty="0"/>
          </a:p>
          <a:p>
            <a:pPr>
              <a:lnSpc>
                <a:spcPct val="120000"/>
              </a:lnSpc>
            </a:pPr>
            <a:endParaRPr lang="nl-NL" sz="2400" dirty="0"/>
          </a:p>
          <a:p>
            <a:pPr>
              <a:lnSpc>
                <a:spcPct val="120000"/>
              </a:lnSpc>
            </a:pP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3461155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51B7ED-C4E0-4EBF-9A7A-6322393BA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Project Notificatie Services deel 1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6961E4BF-CE70-40B4-AA48-78043CC78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nl-NL" sz="6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 wordt proportioneel verstrekt aan afnemers op basis van gebeurtenissoorten, gefilterd voor objecten waarvoor doelbinding bestaat*.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nl-NL" sz="6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Gebeurtenissoorten worden gestandaardiseerd*.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nl-NL" sz="6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Het businessperspectief van de dienstenafnemers is richtinggevend voor de bepaling van de gebeurtenissoorten*.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nl-NL" sz="6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 </a:t>
            </a:r>
            <a:r>
              <a:rPr lang="nl-NL" sz="6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granulariteit</a:t>
            </a:r>
            <a:r>
              <a:rPr lang="nl-NL" sz="6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van gebeurtenissoorten wordt afgestemd in een samenspel tussen afnemers en aanbieders van notificaties#.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nl-NL" sz="68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 dienstenaanbieder is verantwoordelijk voor het sturen van notificaties.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 startAt="6"/>
            </a:pPr>
            <a:r>
              <a:rPr lang="nl-NL" sz="6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Notificaties zijn informatiearm*.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 startAt="6"/>
            </a:pPr>
            <a:r>
              <a:rPr lang="nl-NL" sz="68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Het mechanisme van </a:t>
            </a:r>
            <a:r>
              <a:rPr lang="nl-NL" sz="68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gebeurtenisgedreven</a:t>
            </a:r>
            <a:r>
              <a:rPr lang="nl-NL" sz="68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notificeren heeft geen kennis van de bedrijfsprocessen van de dienstenafnemers.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 startAt="6"/>
            </a:pPr>
            <a:r>
              <a:rPr lang="nl-NL" sz="68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Notificaties zijn terstond, na een plaatsgevonden gebeurtenis, beschikbaar voor geabonneerde dienstenafnemers.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 startAt="6"/>
            </a:pPr>
            <a:r>
              <a:rPr lang="nl-NL" sz="6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Notificeren en ophalen van gegevens zijn ontkoppeld*.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 startAt="6"/>
            </a:pPr>
            <a:r>
              <a:rPr lang="nl-NL" sz="68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Het is de verantwoordelijkheid van de afnemer om ontvangen notificaties tijdig en op juiste wijze af te handelen.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1D2A498E-5FFD-4D01-9E73-1B40E098B532}"/>
              </a:ext>
            </a:extLst>
          </p:cNvPr>
          <p:cNvSpPr txBox="1"/>
          <p:nvPr/>
        </p:nvSpPr>
        <p:spPr>
          <a:xfrm>
            <a:off x="838200" y="6372931"/>
            <a:ext cx="6097464" cy="485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20000"/>
              </a:lnSpc>
              <a:buSzPct val="100000"/>
              <a:buNone/>
            </a:pPr>
            <a:r>
              <a:rPr lang="nl-NL" sz="11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In de resultaten van deel 1 is aangegeven dat er nog discussie is over deze punten.</a:t>
            </a:r>
          </a:p>
          <a:p>
            <a:pPr marL="0" indent="0">
              <a:lnSpc>
                <a:spcPct val="120000"/>
              </a:lnSpc>
              <a:buSzPct val="100000"/>
              <a:buNone/>
            </a:pPr>
            <a:r>
              <a:rPr lang="nl-NL" sz="11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# Vanuit de eerste bevindingen van deel 2 concluderen we dat er ook discussie is over dit punt.</a:t>
            </a:r>
            <a:endParaRPr lang="nl-NL" sz="700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529B4B81-1A17-425A-8C84-0D78CE98D0C9}"/>
              </a:ext>
            </a:extLst>
          </p:cNvPr>
          <p:cNvSpPr/>
          <p:nvPr/>
        </p:nvSpPr>
        <p:spPr>
          <a:xfrm rot="21175858">
            <a:off x="2921462" y="2542755"/>
            <a:ext cx="6549690" cy="2226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>
                <a:solidFill>
                  <a:sysClr val="windowText" lastClr="000000"/>
                </a:solidFill>
              </a:rPr>
              <a:t>Doel van deze sheet:</a:t>
            </a:r>
          </a:p>
          <a:p>
            <a:pPr algn="ctr"/>
            <a:r>
              <a:rPr lang="nl-NL" sz="2400" dirty="0">
                <a:solidFill>
                  <a:sysClr val="windowText" lastClr="000000"/>
                </a:solidFill>
              </a:rPr>
              <a:t>Inzichtelijk maken dat er weinig consensus was.</a:t>
            </a:r>
          </a:p>
          <a:p>
            <a:pPr algn="ctr"/>
            <a:endParaRPr lang="nl-NL" sz="2400" dirty="0">
              <a:solidFill>
                <a:sysClr val="windowText" lastClr="000000"/>
              </a:solidFill>
            </a:endParaRPr>
          </a:p>
          <a:p>
            <a:pPr algn="ctr"/>
            <a:r>
              <a:rPr lang="nl-NL" sz="2400" dirty="0">
                <a:solidFill>
                  <a:sysClr val="windowText" lastClr="000000"/>
                </a:solidFill>
              </a:rPr>
              <a:t>Niet het inhoudelijk bespreken van deze uitgangspunten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D7033D3F-93D8-4BC0-8500-971DB412FFD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348181" y="4039737"/>
            <a:ext cx="453030" cy="4530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302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BDF966-45F5-4D6C-AE1E-DA553301C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7696" y="365126"/>
            <a:ext cx="8106103" cy="633798"/>
          </a:xfrm>
        </p:spPr>
        <p:txBody>
          <a:bodyPr>
            <a:normAutofit/>
          </a:bodyPr>
          <a:lstStyle/>
          <a:p>
            <a:r>
              <a:rPr lang="nl-NL" dirty="0"/>
              <a:t>Consensus door gesprek op het juiste niveau</a:t>
            </a:r>
          </a:p>
        </p:txBody>
      </p:sp>
      <p:sp>
        <p:nvSpPr>
          <p:cNvPr id="7" name="Pijl: links 6">
            <a:extLst>
              <a:ext uri="{FF2B5EF4-FFF2-40B4-BE49-F238E27FC236}">
                <a16:creationId xmlns:a16="http://schemas.microsoft.com/office/drawing/2014/main" id="{BFDF2703-4D6A-4C4D-8859-789A033E34DF}"/>
              </a:ext>
            </a:extLst>
          </p:cNvPr>
          <p:cNvSpPr/>
          <p:nvPr/>
        </p:nvSpPr>
        <p:spPr>
          <a:xfrm>
            <a:off x="3400013" y="1519573"/>
            <a:ext cx="835467" cy="494204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7" name="Pijl: links 26">
            <a:extLst>
              <a:ext uri="{FF2B5EF4-FFF2-40B4-BE49-F238E27FC236}">
                <a16:creationId xmlns:a16="http://schemas.microsoft.com/office/drawing/2014/main" id="{C1B160D4-3444-43A2-87F1-7E455ED852C4}"/>
              </a:ext>
            </a:extLst>
          </p:cNvPr>
          <p:cNvSpPr/>
          <p:nvPr/>
        </p:nvSpPr>
        <p:spPr>
          <a:xfrm>
            <a:off x="3400010" y="2870993"/>
            <a:ext cx="835467" cy="494204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8" name="Pijl: links 27">
            <a:extLst>
              <a:ext uri="{FF2B5EF4-FFF2-40B4-BE49-F238E27FC236}">
                <a16:creationId xmlns:a16="http://schemas.microsoft.com/office/drawing/2014/main" id="{5DC3980E-7E0B-4F0F-8977-D106F8ED6CB3}"/>
              </a:ext>
            </a:extLst>
          </p:cNvPr>
          <p:cNvSpPr/>
          <p:nvPr/>
        </p:nvSpPr>
        <p:spPr>
          <a:xfrm>
            <a:off x="3400011" y="4220871"/>
            <a:ext cx="835467" cy="494204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9" name="Pijl: links 28">
            <a:extLst>
              <a:ext uri="{FF2B5EF4-FFF2-40B4-BE49-F238E27FC236}">
                <a16:creationId xmlns:a16="http://schemas.microsoft.com/office/drawing/2014/main" id="{ABD8B31F-7E5E-4702-B107-DC283E3BBB56}"/>
              </a:ext>
            </a:extLst>
          </p:cNvPr>
          <p:cNvSpPr/>
          <p:nvPr/>
        </p:nvSpPr>
        <p:spPr>
          <a:xfrm>
            <a:off x="3400011" y="5571738"/>
            <a:ext cx="835467" cy="494204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5E4F4F90-9F9A-49E6-94D0-170D9E9556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28"/>
          <a:stretch/>
        </p:blipFill>
        <p:spPr>
          <a:xfrm>
            <a:off x="-9194" y="0"/>
            <a:ext cx="2863481" cy="6858000"/>
          </a:xfrm>
          <a:prstGeom prst="rect">
            <a:avLst/>
          </a:prstGeom>
        </p:spPr>
      </p:pic>
      <p:sp>
        <p:nvSpPr>
          <p:cNvPr id="30" name="Tekstvak 29">
            <a:extLst>
              <a:ext uri="{FF2B5EF4-FFF2-40B4-BE49-F238E27FC236}">
                <a16:creationId xmlns:a16="http://schemas.microsoft.com/office/drawing/2014/main" id="{7C4CA899-64CE-450A-81CB-3C60F8D3EBE6}"/>
              </a:ext>
            </a:extLst>
          </p:cNvPr>
          <p:cNvSpPr txBox="1"/>
          <p:nvPr/>
        </p:nvSpPr>
        <p:spPr>
          <a:xfrm>
            <a:off x="7719848" y="1443509"/>
            <a:ext cx="3797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Overeenstemming, geeft richting, maar niet concreet toepasbaar</a:t>
            </a:r>
          </a:p>
        </p:txBody>
      </p:sp>
      <p:sp>
        <p:nvSpPr>
          <p:cNvPr id="31" name="Tekstvak 30">
            <a:extLst>
              <a:ext uri="{FF2B5EF4-FFF2-40B4-BE49-F238E27FC236}">
                <a16:creationId xmlns:a16="http://schemas.microsoft.com/office/drawing/2014/main" id="{3A84A81A-6CBF-4A9C-B0C3-11C04B41733B}"/>
              </a:ext>
            </a:extLst>
          </p:cNvPr>
          <p:cNvSpPr txBox="1"/>
          <p:nvPr/>
        </p:nvSpPr>
        <p:spPr>
          <a:xfrm>
            <a:off x="4501054" y="1434287"/>
            <a:ext cx="25697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l-NL" dirty="0">
                <a:solidFill>
                  <a:schemeClr val="accent6">
                    <a:lumMod val="75000"/>
                  </a:schemeClr>
                </a:solidFill>
              </a:rPr>
              <a:t>“… samenwerken en gegevens uitwisselen”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2051B53D-FCE9-4A9B-9472-ECB39EB444C0}"/>
              </a:ext>
            </a:extLst>
          </p:cNvPr>
          <p:cNvSpPr txBox="1"/>
          <p:nvPr/>
        </p:nvSpPr>
        <p:spPr>
          <a:xfrm>
            <a:off x="4501054" y="2782669"/>
            <a:ext cx="25697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l-NL" dirty="0">
                <a:solidFill>
                  <a:schemeClr val="accent2">
                    <a:lumMod val="75000"/>
                  </a:schemeClr>
                </a:solidFill>
              </a:rPr>
              <a:t>“Businessperspectief van de afnemer is leidend…”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65A2CDD0-6A6A-4226-8E1E-0D4011596CD7}"/>
              </a:ext>
            </a:extLst>
          </p:cNvPr>
          <p:cNvSpPr txBox="1"/>
          <p:nvPr/>
        </p:nvSpPr>
        <p:spPr>
          <a:xfrm>
            <a:off x="4501054" y="4144807"/>
            <a:ext cx="25697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l-NL" dirty="0" err="1">
                <a:solidFill>
                  <a:schemeClr val="accent6">
                    <a:lumMod val="75000"/>
                  </a:schemeClr>
                </a:solidFill>
              </a:rPr>
              <a:t>Use</a:t>
            </a:r>
            <a:r>
              <a:rPr lang="nl-NL" dirty="0">
                <a:solidFill>
                  <a:schemeClr val="accent6">
                    <a:lumMod val="75000"/>
                  </a:schemeClr>
                </a:solidFill>
              </a:rPr>
              <a:t> cases, interactiepatronen</a:t>
            </a:r>
          </a:p>
        </p:txBody>
      </p:sp>
      <p:sp>
        <p:nvSpPr>
          <p:cNvPr id="36" name="Tekstvak 35">
            <a:extLst>
              <a:ext uri="{FF2B5EF4-FFF2-40B4-BE49-F238E27FC236}">
                <a16:creationId xmlns:a16="http://schemas.microsoft.com/office/drawing/2014/main" id="{B243B8CD-4E16-4795-98CD-EFDF6610D00A}"/>
              </a:ext>
            </a:extLst>
          </p:cNvPr>
          <p:cNvSpPr txBox="1"/>
          <p:nvPr/>
        </p:nvSpPr>
        <p:spPr>
          <a:xfrm>
            <a:off x="4501054" y="5495674"/>
            <a:ext cx="25697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l-NL" dirty="0">
                <a:solidFill>
                  <a:schemeClr val="accent6">
                    <a:lumMod val="75000"/>
                  </a:schemeClr>
                </a:solidFill>
              </a:rPr>
              <a:t>Begrippenkader, berichten, protocollen ...</a:t>
            </a:r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3144F2E3-47A6-4776-9125-0316631D0921}"/>
              </a:ext>
            </a:extLst>
          </p:cNvPr>
          <p:cNvSpPr txBox="1"/>
          <p:nvPr/>
        </p:nvSpPr>
        <p:spPr>
          <a:xfrm>
            <a:off x="7719847" y="2772894"/>
            <a:ext cx="3797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Verschil van mening, spraakverwarring door verschillend perspectief</a:t>
            </a:r>
          </a:p>
        </p:txBody>
      </p:sp>
      <p:sp>
        <p:nvSpPr>
          <p:cNvPr id="44" name="Tekstvak 43">
            <a:extLst>
              <a:ext uri="{FF2B5EF4-FFF2-40B4-BE49-F238E27FC236}">
                <a16:creationId xmlns:a16="http://schemas.microsoft.com/office/drawing/2014/main" id="{A489255C-0EF5-4317-9FD5-1708395CC3C8}"/>
              </a:ext>
            </a:extLst>
          </p:cNvPr>
          <p:cNvSpPr txBox="1"/>
          <p:nvPr/>
        </p:nvSpPr>
        <p:spPr>
          <a:xfrm>
            <a:off x="7719847" y="4791138"/>
            <a:ext cx="3797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Overeenstemming door juiste context en nuance</a:t>
            </a:r>
          </a:p>
        </p:txBody>
      </p:sp>
      <p:sp>
        <p:nvSpPr>
          <p:cNvPr id="15" name="Rechteraccolade 14">
            <a:extLst>
              <a:ext uri="{FF2B5EF4-FFF2-40B4-BE49-F238E27FC236}">
                <a16:creationId xmlns:a16="http://schemas.microsoft.com/office/drawing/2014/main" id="{3FB9BDBA-2259-47CE-899A-3EA8DFB5A456}"/>
              </a:ext>
            </a:extLst>
          </p:cNvPr>
          <p:cNvSpPr/>
          <p:nvPr/>
        </p:nvSpPr>
        <p:spPr>
          <a:xfrm>
            <a:off x="7277098" y="4144807"/>
            <a:ext cx="173420" cy="2064022"/>
          </a:xfrm>
          <a:prstGeom prst="righ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8E34F714-CAC9-4A8E-89F4-0EB28BC98DAB}"/>
              </a:ext>
            </a:extLst>
          </p:cNvPr>
          <p:cNvSpPr txBox="1"/>
          <p:nvPr/>
        </p:nvSpPr>
        <p:spPr>
          <a:xfrm>
            <a:off x="1412867" y="0"/>
            <a:ext cx="1441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 err="1">
                <a:solidFill>
                  <a:schemeClr val="bg1"/>
                </a:solidFill>
              </a:rPr>
              <a:t>Unsplash</a:t>
            </a:r>
            <a:r>
              <a:rPr lang="nl-NL" sz="1000" dirty="0">
                <a:solidFill>
                  <a:schemeClr val="bg1"/>
                </a:solidFill>
              </a:rPr>
              <a:t>, © </a:t>
            </a:r>
            <a:r>
              <a:rPr lang="nl-NL" sz="1000" dirty="0" err="1">
                <a:solidFill>
                  <a:schemeClr val="bg1"/>
                </a:solidFill>
              </a:rPr>
              <a:t>Nysa</a:t>
            </a:r>
            <a:r>
              <a:rPr lang="nl-NL" sz="1000" dirty="0">
                <a:solidFill>
                  <a:schemeClr val="bg1"/>
                </a:solidFill>
              </a:rPr>
              <a:t> </a:t>
            </a:r>
            <a:r>
              <a:rPr lang="nl-NL" sz="1000" dirty="0" err="1">
                <a:solidFill>
                  <a:schemeClr val="bg1"/>
                </a:solidFill>
              </a:rPr>
              <a:t>Zainal</a:t>
            </a:r>
            <a:endParaRPr lang="nl-NL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937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7" grpId="0" animBg="1"/>
      <p:bldP spid="28" grpId="0" animBg="1"/>
      <p:bldP spid="29" grpId="0" animBg="1"/>
      <p:bldP spid="30" grpId="0"/>
      <p:bldP spid="31" grpId="0"/>
      <p:bldP spid="32" grpId="0"/>
      <p:bldP spid="34" grpId="0"/>
      <p:bldP spid="36" grpId="0"/>
      <p:bldP spid="38" grpId="0"/>
      <p:bldP spid="44" grpId="0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98E3CF0-7163-43CD-898C-B0FB07F03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Resultaten onderzoek naar behoeften</a:t>
            </a:r>
          </a:p>
        </p:txBody>
      </p:sp>
    </p:spTree>
    <p:extLst>
      <p:ext uri="{BB962C8B-B14F-4D97-AF65-F5344CB8AC3E}">
        <p14:creationId xmlns:p14="http://schemas.microsoft.com/office/powerpoint/2010/main" val="1468577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jl: rechts 4">
            <a:extLst>
              <a:ext uri="{FF2B5EF4-FFF2-40B4-BE49-F238E27FC236}">
                <a16:creationId xmlns:a16="http://schemas.microsoft.com/office/drawing/2014/main" id="{E8512428-F043-4D5B-8F4E-09A5A8FB347D}"/>
              </a:ext>
            </a:extLst>
          </p:cNvPr>
          <p:cNvSpPr/>
          <p:nvPr/>
        </p:nvSpPr>
        <p:spPr>
          <a:xfrm>
            <a:off x="1643039" y="3033870"/>
            <a:ext cx="8899404" cy="790260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sz="1600"/>
              <a:t>Willen</a:t>
            </a:r>
          </a:p>
        </p:txBody>
      </p:sp>
      <p:sp>
        <p:nvSpPr>
          <p:cNvPr id="6" name="Bijschrift: pijl-omlaag 5">
            <a:extLst>
              <a:ext uri="{FF2B5EF4-FFF2-40B4-BE49-F238E27FC236}">
                <a16:creationId xmlns:a16="http://schemas.microsoft.com/office/drawing/2014/main" id="{099EA38D-B889-4B26-819A-E4CE2B9095C5}"/>
              </a:ext>
            </a:extLst>
          </p:cNvPr>
          <p:cNvSpPr/>
          <p:nvPr/>
        </p:nvSpPr>
        <p:spPr>
          <a:xfrm>
            <a:off x="4496794" y="2120560"/>
            <a:ext cx="1572135" cy="1310947"/>
          </a:xfrm>
          <a:prstGeom prst="down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Aansluiten</a:t>
            </a:r>
          </a:p>
          <a:p>
            <a:pPr algn="ctr"/>
            <a:r>
              <a:rPr lang="nl-NL" sz="1400">
                <a:solidFill>
                  <a:schemeClr val="tx2"/>
                </a:solidFill>
              </a:rPr>
              <a:t>organisatorisch / juridisch</a:t>
            </a:r>
          </a:p>
        </p:txBody>
      </p:sp>
      <p:sp>
        <p:nvSpPr>
          <p:cNvPr id="7" name="Bijschrift: pijl-omlaag 6">
            <a:extLst>
              <a:ext uri="{FF2B5EF4-FFF2-40B4-BE49-F238E27FC236}">
                <a16:creationId xmlns:a16="http://schemas.microsoft.com/office/drawing/2014/main" id="{3A2641CD-BA2F-4D5F-9C33-A74A5793A0E0}"/>
              </a:ext>
            </a:extLst>
          </p:cNvPr>
          <p:cNvSpPr/>
          <p:nvPr/>
        </p:nvSpPr>
        <p:spPr>
          <a:xfrm>
            <a:off x="2081552" y="2120560"/>
            <a:ext cx="1572135" cy="1310947"/>
          </a:xfrm>
          <a:prstGeom prst="down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Welke registratie?</a:t>
            </a:r>
          </a:p>
        </p:txBody>
      </p:sp>
      <p:sp>
        <p:nvSpPr>
          <p:cNvPr id="8" name="Bijschrift: pijl-omhoog 7">
            <a:extLst>
              <a:ext uri="{FF2B5EF4-FFF2-40B4-BE49-F238E27FC236}">
                <a16:creationId xmlns:a16="http://schemas.microsoft.com/office/drawing/2014/main" id="{D6711F9E-BF5D-4A5C-A645-AF38D60966C3}"/>
              </a:ext>
            </a:extLst>
          </p:cNvPr>
          <p:cNvSpPr/>
          <p:nvPr/>
        </p:nvSpPr>
        <p:spPr>
          <a:xfrm>
            <a:off x="3285533" y="3428999"/>
            <a:ext cx="1572135" cy="1310947"/>
          </a:xfrm>
          <a:prstGeom prst="up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Bruikbaarheid informatie / gebeurtenissen</a:t>
            </a:r>
          </a:p>
        </p:txBody>
      </p:sp>
      <p:sp>
        <p:nvSpPr>
          <p:cNvPr id="9" name="Bijschrift: pijl-omhoog 8">
            <a:extLst>
              <a:ext uri="{FF2B5EF4-FFF2-40B4-BE49-F238E27FC236}">
                <a16:creationId xmlns:a16="http://schemas.microsoft.com/office/drawing/2014/main" id="{DC5CB1A5-2931-4E5A-83EB-A059F15C6D54}"/>
              </a:ext>
            </a:extLst>
          </p:cNvPr>
          <p:cNvSpPr/>
          <p:nvPr/>
        </p:nvSpPr>
        <p:spPr>
          <a:xfrm>
            <a:off x="5635386" y="3425289"/>
            <a:ext cx="1572135" cy="1310947"/>
          </a:xfrm>
          <a:prstGeom prst="up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Kosten</a:t>
            </a:r>
          </a:p>
        </p:txBody>
      </p:sp>
      <p:sp>
        <p:nvSpPr>
          <p:cNvPr id="10" name="Bijschrift: pijl-omlaag 9">
            <a:extLst>
              <a:ext uri="{FF2B5EF4-FFF2-40B4-BE49-F238E27FC236}">
                <a16:creationId xmlns:a16="http://schemas.microsoft.com/office/drawing/2014/main" id="{6A004C37-4689-417B-B136-8CA098503C65}"/>
              </a:ext>
            </a:extLst>
          </p:cNvPr>
          <p:cNvSpPr/>
          <p:nvPr/>
        </p:nvSpPr>
        <p:spPr>
          <a:xfrm>
            <a:off x="6909101" y="2120560"/>
            <a:ext cx="1572135" cy="1310947"/>
          </a:xfrm>
          <a:prstGeom prst="down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Conceptueel / Functioneel</a:t>
            </a:r>
          </a:p>
        </p:txBody>
      </p:sp>
      <p:sp>
        <p:nvSpPr>
          <p:cNvPr id="11" name="Bijschrift: pijl-omhoog 10">
            <a:extLst>
              <a:ext uri="{FF2B5EF4-FFF2-40B4-BE49-F238E27FC236}">
                <a16:creationId xmlns:a16="http://schemas.microsoft.com/office/drawing/2014/main" id="{176FAE06-19ED-4BC6-AC6C-1E68807517EC}"/>
              </a:ext>
            </a:extLst>
          </p:cNvPr>
          <p:cNvSpPr/>
          <p:nvPr/>
        </p:nvSpPr>
        <p:spPr>
          <a:xfrm>
            <a:off x="7985239" y="3425289"/>
            <a:ext cx="1572135" cy="1310947"/>
          </a:xfrm>
          <a:prstGeom prst="upArrowCallou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>
                <a:solidFill>
                  <a:schemeClr val="tx2"/>
                </a:solidFill>
              </a:rPr>
              <a:t>Technisch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81E40276-3E3E-45D7-8A84-E230FB961252}"/>
              </a:ext>
            </a:extLst>
          </p:cNvPr>
          <p:cNvSpPr txBox="1"/>
          <p:nvPr/>
        </p:nvSpPr>
        <p:spPr>
          <a:xfrm>
            <a:off x="122346" y="118241"/>
            <a:ext cx="5160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b="1"/>
              <a:t>Initieel verondersteld aandachtsgebied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FD754E15-BD6E-4C70-9710-8CD7E0D780FE}"/>
              </a:ext>
            </a:extLst>
          </p:cNvPr>
          <p:cNvSpPr txBox="1"/>
          <p:nvPr/>
        </p:nvSpPr>
        <p:spPr>
          <a:xfrm>
            <a:off x="9164122" y="3259722"/>
            <a:ext cx="12178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600">
                <a:solidFill>
                  <a:schemeClr val="bg1"/>
                </a:solidFill>
              </a:rPr>
              <a:t>Aangesloten</a:t>
            </a:r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8C9A31E9-689C-4163-A3DC-C26561461E73}"/>
              </a:ext>
            </a:extLst>
          </p:cNvPr>
          <p:cNvSpPr/>
          <p:nvPr/>
        </p:nvSpPr>
        <p:spPr>
          <a:xfrm>
            <a:off x="2264184" y="2364082"/>
            <a:ext cx="3458499" cy="1879553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0C09F78D-DA2B-448E-A999-1A49C99904B8}"/>
              </a:ext>
            </a:extLst>
          </p:cNvPr>
          <p:cNvSpPr txBox="1"/>
          <p:nvPr/>
        </p:nvSpPr>
        <p:spPr>
          <a:xfrm>
            <a:off x="3130572" y="1683220"/>
            <a:ext cx="27324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>
                <a:solidFill>
                  <a:schemeClr val="accent2">
                    <a:lumMod val="50000"/>
                  </a:schemeClr>
                </a:solidFill>
              </a:rPr>
              <a:t>Randvoorwaarden beschrijven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D64A13CD-F260-4CFD-AB21-6E81D0373676}"/>
              </a:ext>
            </a:extLst>
          </p:cNvPr>
          <p:cNvSpPr txBox="1"/>
          <p:nvPr/>
        </p:nvSpPr>
        <p:spPr>
          <a:xfrm>
            <a:off x="7141779" y="965829"/>
            <a:ext cx="3815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>
                <a:solidFill>
                  <a:schemeClr val="accent2">
                    <a:lumMod val="50000"/>
                  </a:schemeClr>
                </a:solidFill>
              </a:rPr>
              <a:t>Functionele afspraken/standaard gebaseerd op bestaande technische standaarden</a:t>
            </a:r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119C8869-0787-454B-9448-20AA9F6A81EC}"/>
              </a:ext>
            </a:extLst>
          </p:cNvPr>
          <p:cNvSpPr/>
          <p:nvPr/>
        </p:nvSpPr>
        <p:spPr>
          <a:xfrm>
            <a:off x="6270826" y="1622304"/>
            <a:ext cx="2848683" cy="2774974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3152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19" grpId="0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ep 36">
            <a:extLst>
              <a:ext uri="{FF2B5EF4-FFF2-40B4-BE49-F238E27FC236}">
                <a16:creationId xmlns:a16="http://schemas.microsoft.com/office/drawing/2014/main" id="{C076FDBF-2909-4011-B432-CB17AB266422}"/>
              </a:ext>
            </a:extLst>
          </p:cNvPr>
          <p:cNvGrpSpPr/>
          <p:nvPr/>
        </p:nvGrpSpPr>
        <p:grpSpPr>
          <a:xfrm>
            <a:off x="9828753" y="5682468"/>
            <a:ext cx="1830891" cy="826062"/>
            <a:chOff x="9828754" y="3015968"/>
            <a:chExt cx="1830891" cy="826062"/>
          </a:xfrm>
        </p:grpSpPr>
        <p:sp>
          <p:nvSpPr>
            <p:cNvPr id="16" name="Vrije vorm: vorm 15">
              <a:extLst>
                <a:ext uri="{FF2B5EF4-FFF2-40B4-BE49-F238E27FC236}">
                  <a16:creationId xmlns:a16="http://schemas.microsoft.com/office/drawing/2014/main" id="{45F336BC-17D8-4EC7-A500-3ADC457282E4}"/>
                </a:ext>
              </a:extLst>
            </p:cNvPr>
            <p:cNvSpPr/>
            <p:nvPr/>
          </p:nvSpPr>
          <p:spPr>
            <a:xfrm>
              <a:off x="9828754" y="3015968"/>
              <a:ext cx="1830891" cy="826062"/>
            </a:xfrm>
            <a:custGeom>
              <a:avLst/>
              <a:gdLst>
                <a:gd name="connsiteX0" fmla="*/ 413031 w 1830891"/>
                <a:gd name="connsiteY0" fmla="*/ 0 h 826062"/>
                <a:gd name="connsiteX1" fmla="*/ 848440 w 1830891"/>
                <a:gd name="connsiteY1" fmla="*/ 0 h 826062"/>
                <a:gd name="connsiteX2" fmla="*/ 848440 w 1830891"/>
                <a:gd name="connsiteY2" fmla="*/ 109545 h 826062"/>
                <a:gd name="connsiteX3" fmla="*/ 425794 w 1830891"/>
                <a:gd name="connsiteY3" fmla="*/ 109545 h 826062"/>
                <a:gd name="connsiteX4" fmla="*/ 122308 w 1830891"/>
                <a:gd name="connsiteY4" fmla="*/ 413031 h 826062"/>
                <a:gd name="connsiteX5" fmla="*/ 425794 w 1830891"/>
                <a:gd name="connsiteY5" fmla="*/ 716517 h 826062"/>
                <a:gd name="connsiteX6" fmla="*/ 1405095 w 1830891"/>
                <a:gd name="connsiteY6" fmla="*/ 716517 h 826062"/>
                <a:gd name="connsiteX7" fmla="*/ 1708581 w 1830891"/>
                <a:gd name="connsiteY7" fmla="*/ 413031 h 826062"/>
                <a:gd name="connsiteX8" fmla="*/ 1405095 w 1830891"/>
                <a:gd name="connsiteY8" fmla="*/ 109545 h 826062"/>
                <a:gd name="connsiteX9" fmla="*/ 982447 w 1830891"/>
                <a:gd name="connsiteY9" fmla="*/ 109545 h 826062"/>
                <a:gd name="connsiteX10" fmla="*/ 982447 w 1830891"/>
                <a:gd name="connsiteY10" fmla="*/ 0 h 826062"/>
                <a:gd name="connsiteX11" fmla="*/ 1417860 w 1830891"/>
                <a:gd name="connsiteY11" fmla="*/ 0 h 826062"/>
                <a:gd name="connsiteX12" fmla="*/ 1830891 w 1830891"/>
                <a:gd name="connsiteY12" fmla="*/ 413031 h 826062"/>
                <a:gd name="connsiteX13" fmla="*/ 1417860 w 1830891"/>
                <a:gd name="connsiteY13" fmla="*/ 826062 h 826062"/>
                <a:gd name="connsiteX14" fmla="*/ 413031 w 1830891"/>
                <a:gd name="connsiteY14" fmla="*/ 826062 h 826062"/>
                <a:gd name="connsiteX15" fmla="*/ 0 w 1830891"/>
                <a:gd name="connsiteY15" fmla="*/ 413031 h 826062"/>
                <a:gd name="connsiteX16" fmla="*/ 413031 w 1830891"/>
                <a:gd name="connsiteY16" fmla="*/ 0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0891" h="826062">
                  <a:moveTo>
                    <a:pt x="413031" y="0"/>
                  </a:moveTo>
                  <a:lnTo>
                    <a:pt x="848440" y="0"/>
                  </a:lnTo>
                  <a:lnTo>
                    <a:pt x="848440" y="109545"/>
                  </a:lnTo>
                  <a:lnTo>
                    <a:pt x="425794" y="109545"/>
                  </a:lnTo>
                  <a:cubicBezTo>
                    <a:pt x="258183" y="109545"/>
                    <a:pt x="122308" y="245420"/>
                    <a:pt x="122308" y="413031"/>
                  </a:cubicBezTo>
                  <a:cubicBezTo>
                    <a:pt x="122308" y="580642"/>
                    <a:pt x="258183" y="716517"/>
                    <a:pt x="425794" y="716517"/>
                  </a:cubicBezTo>
                  <a:lnTo>
                    <a:pt x="1405095" y="716517"/>
                  </a:lnTo>
                  <a:cubicBezTo>
                    <a:pt x="1572706" y="716517"/>
                    <a:pt x="1708581" y="580642"/>
                    <a:pt x="1708581" y="413031"/>
                  </a:cubicBezTo>
                  <a:cubicBezTo>
                    <a:pt x="1708581" y="245420"/>
                    <a:pt x="1572706" y="109545"/>
                    <a:pt x="1405095" y="109545"/>
                  </a:cubicBezTo>
                  <a:lnTo>
                    <a:pt x="982447" y="109545"/>
                  </a:lnTo>
                  <a:lnTo>
                    <a:pt x="982447" y="0"/>
                  </a:lnTo>
                  <a:lnTo>
                    <a:pt x="1417860" y="0"/>
                  </a:lnTo>
                  <a:cubicBezTo>
                    <a:pt x="1645971" y="0"/>
                    <a:pt x="1830891" y="184920"/>
                    <a:pt x="1830891" y="413031"/>
                  </a:cubicBezTo>
                  <a:cubicBezTo>
                    <a:pt x="1830891" y="641142"/>
                    <a:pt x="1645971" y="826062"/>
                    <a:pt x="1417860" y="826062"/>
                  </a:cubicBezTo>
                  <a:lnTo>
                    <a:pt x="413031" y="826062"/>
                  </a:lnTo>
                  <a:cubicBezTo>
                    <a:pt x="184920" y="826062"/>
                    <a:pt x="0" y="641142"/>
                    <a:pt x="0" y="413031"/>
                  </a:cubicBezTo>
                  <a:cubicBezTo>
                    <a:pt x="0" y="184920"/>
                    <a:pt x="184920" y="0"/>
                    <a:pt x="4130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208C79C8-E1ED-453B-A453-5EA814EA937D}"/>
                </a:ext>
              </a:extLst>
            </p:cNvPr>
            <p:cNvSpPr txBox="1"/>
            <p:nvPr/>
          </p:nvSpPr>
          <p:spPr>
            <a:xfrm>
              <a:off x="10313632" y="3259721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l-NL" sz="1600" b="1">
                  <a:solidFill>
                    <a:schemeClr val="accent6">
                      <a:lumMod val="50000"/>
                    </a:schemeClr>
                  </a:solidFill>
                </a:rPr>
                <a:t>Gebruik</a:t>
              </a:r>
            </a:p>
          </p:txBody>
        </p:sp>
      </p:grpSp>
      <p:grpSp>
        <p:nvGrpSpPr>
          <p:cNvPr id="30" name="Groep 29">
            <a:extLst>
              <a:ext uri="{FF2B5EF4-FFF2-40B4-BE49-F238E27FC236}">
                <a16:creationId xmlns:a16="http://schemas.microsoft.com/office/drawing/2014/main" id="{C284D29D-970F-4B5B-B226-EBC728C4340B}"/>
              </a:ext>
            </a:extLst>
          </p:cNvPr>
          <p:cNvGrpSpPr/>
          <p:nvPr/>
        </p:nvGrpSpPr>
        <p:grpSpPr>
          <a:xfrm>
            <a:off x="280738" y="851795"/>
            <a:ext cx="1830891" cy="826062"/>
            <a:chOff x="532354" y="1174030"/>
            <a:chExt cx="1830891" cy="826062"/>
          </a:xfrm>
        </p:grpSpPr>
        <p:sp>
          <p:nvSpPr>
            <p:cNvPr id="19" name="Vrije vorm: vorm 18">
              <a:extLst>
                <a:ext uri="{FF2B5EF4-FFF2-40B4-BE49-F238E27FC236}">
                  <a16:creationId xmlns:a16="http://schemas.microsoft.com/office/drawing/2014/main" id="{06DF852D-DD02-4FBB-8C52-9EAF922A7F80}"/>
                </a:ext>
              </a:extLst>
            </p:cNvPr>
            <p:cNvSpPr/>
            <p:nvPr/>
          </p:nvSpPr>
          <p:spPr>
            <a:xfrm rot="10800000">
              <a:off x="532354" y="1174030"/>
              <a:ext cx="1830891" cy="826062"/>
            </a:xfrm>
            <a:custGeom>
              <a:avLst/>
              <a:gdLst>
                <a:gd name="connsiteX0" fmla="*/ 413031 w 1830891"/>
                <a:gd name="connsiteY0" fmla="*/ 0 h 826062"/>
                <a:gd name="connsiteX1" fmla="*/ 848440 w 1830891"/>
                <a:gd name="connsiteY1" fmla="*/ 0 h 826062"/>
                <a:gd name="connsiteX2" fmla="*/ 848440 w 1830891"/>
                <a:gd name="connsiteY2" fmla="*/ 109545 h 826062"/>
                <a:gd name="connsiteX3" fmla="*/ 425794 w 1830891"/>
                <a:gd name="connsiteY3" fmla="*/ 109545 h 826062"/>
                <a:gd name="connsiteX4" fmla="*/ 122308 w 1830891"/>
                <a:gd name="connsiteY4" fmla="*/ 413031 h 826062"/>
                <a:gd name="connsiteX5" fmla="*/ 425794 w 1830891"/>
                <a:gd name="connsiteY5" fmla="*/ 716517 h 826062"/>
                <a:gd name="connsiteX6" fmla="*/ 1405095 w 1830891"/>
                <a:gd name="connsiteY6" fmla="*/ 716517 h 826062"/>
                <a:gd name="connsiteX7" fmla="*/ 1708581 w 1830891"/>
                <a:gd name="connsiteY7" fmla="*/ 413031 h 826062"/>
                <a:gd name="connsiteX8" fmla="*/ 1405095 w 1830891"/>
                <a:gd name="connsiteY8" fmla="*/ 109545 h 826062"/>
                <a:gd name="connsiteX9" fmla="*/ 982447 w 1830891"/>
                <a:gd name="connsiteY9" fmla="*/ 109545 h 826062"/>
                <a:gd name="connsiteX10" fmla="*/ 982447 w 1830891"/>
                <a:gd name="connsiteY10" fmla="*/ 0 h 826062"/>
                <a:gd name="connsiteX11" fmla="*/ 1417860 w 1830891"/>
                <a:gd name="connsiteY11" fmla="*/ 0 h 826062"/>
                <a:gd name="connsiteX12" fmla="*/ 1830891 w 1830891"/>
                <a:gd name="connsiteY12" fmla="*/ 413031 h 826062"/>
                <a:gd name="connsiteX13" fmla="*/ 1417860 w 1830891"/>
                <a:gd name="connsiteY13" fmla="*/ 826062 h 826062"/>
                <a:gd name="connsiteX14" fmla="*/ 413031 w 1830891"/>
                <a:gd name="connsiteY14" fmla="*/ 826062 h 826062"/>
                <a:gd name="connsiteX15" fmla="*/ 0 w 1830891"/>
                <a:gd name="connsiteY15" fmla="*/ 413031 h 826062"/>
                <a:gd name="connsiteX16" fmla="*/ 413031 w 1830891"/>
                <a:gd name="connsiteY16" fmla="*/ 0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0891" h="826062">
                  <a:moveTo>
                    <a:pt x="413031" y="0"/>
                  </a:moveTo>
                  <a:lnTo>
                    <a:pt x="848440" y="0"/>
                  </a:lnTo>
                  <a:lnTo>
                    <a:pt x="848440" y="109545"/>
                  </a:lnTo>
                  <a:lnTo>
                    <a:pt x="425794" y="109545"/>
                  </a:lnTo>
                  <a:cubicBezTo>
                    <a:pt x="258183" y="109545"/>
                    <a:pt x="122308" y="245420"/>
                    <a:pt x="122308" y="413031"/>
                  </a:cubicBezTo>
                  <a:cubicBezTo>
                    <a:pt x="122308" y="580642"/>
                    <a:pt x="258183" y="716517"/>
                    <a:pt x="425794" y="716517"/>
                  </a:cubicBezTo>
                  <a:lnTo>
                    <a:pt x="1405095" y="716517"/>
                  </a:lnTo>
                  <a:cubicBezTo>
                    <a:pt x="1572706" y="716517"/>
                    <a:pt x="1708581" y="580642"/>
                    <a:pt x="1708581" y="413031"/>
                  </a:cubicBezTo>
                  <a:cubicBezTo>
                    <a:pt x="1708581" y="245420"/>
                    <a:pt x="1572706" y="109545"/>
                    <a:pt x="1405095" y="109545"/>
                  </a:cubicBezTo>
                  <a:lnTo>
                    <a:pt x="982447" y="109545"/>
                  </a:lnTo>
                  <a:lnTo>
                    <a:pt x="982447" y="0"/>
                  </a:lnTo>
                  <a:lnTo>
                    <a:pt x="1417860" y="0"/>
                  </a:lnTo>
                  <a:cubicBezTo>
                    <a:pt x="1645971" y="0"/>
                    <a:pt x="1830891" y="184920"/>
                    <a:pt x="1830891" y="413031"/>
                  </a:cubicBezTo>
                  <a:cubicBezTo>
                    <a:pt x="1830891" y="641142"/>
                    <a:pt x="1645971" y="826062"/>
                    <a:pt x="1417860" y="826062"/>
                  </a:cubicBezTo>
                  <a:lnTo>
                    <a:pt x="413031" y="826062"/>
                  </a:lnTo>
                  <a:cubicBezTo>
                    <a:pt x="184920" y="826062"/>
                    <a:pt x="0" y="641142"/>
                    <a:pt x="0" y="413031"/>
                  </a:cubicBezTo>
                  <a:cubicBezTo>
                    <a:pt x="0" y="184920"/>
                    <a:pt x="184920" y="0"/>
                    <a:pt x="4130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8267031E-389E-4B92-AAFA-7715696B23A6}"/>
                </a:ext>
              </a:extLst>
            </p:cNvPr>
            <p:cNvSpPr txBox="1"/>
            <p:nvPr/>
          </p:nvSpPr>
          <p:spPr>
            <a:xfrm>
              <a:off x="698266" y="1402395"/>
              <a:ext cx="14990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l-NL" sz="1600" b="1">
                  <a:solidFill>
                    <a:schemeClr val="accent2">
                      <a:lumMod val="50000"/>
                    </a:schemeClr>
                  </a:solidFill>
                </a:rPr>
                <a:t>Wat &amp; Waarom</a:t>
              </a:r>
            </a:p>
          </p:txBody>
        </p:sp>
      </p:grpSp>
      <p:grpSp>
        <p:nvGrpSpPr>
          <p:cNvPr id="31" name="Groep 30">
            <a:extLst>
              <a:ext uri="{FF2B5EF4-FFF2-40B4-BE49-F238E27FC236}">
                <a16:creationId xmlns:a16="http://schemas.microsoft.com/office/drawing/2014/main" id="{8DB00BA6-5161-482B-9BAB-6860C5DF6A00}"/>
              </a:ext>
            </a:extLst>
          </p:cNvPr>
          <p:cNvGrpSpPr/>
          <p:nvPr/>
        </p:nvGrpSpPr>
        <p:grpSpPr>
          <a:xfrm>
            <a:off x="1281884" y="3102791"/>
            <a:ext cx="1830891" cy="826062"/>
            <a:chOff x="532354" y="3015968"/>
            <a:chExt cx="1830891" cy="826062"/>
          </a:xfrm>
        </p:grpSpPr>
        <p:sp>
          <p:nvSpPr>
            <p:cNvPr id="6" name="Vrije vorm: vorm 5">
              <a:extLst>
                <a:ext uri="{FF2B5EF4-FFF2-40B4-BE49-F238E27FC236}">
                  <a16:creationId xmlns:a16="http://schemas.microsoft.com/office/drawing/2014/main" id="{2A3C7CFA-B51A-4862-860D-49A5BC19CB05}"/>
                </a:ext>
              </a:extLst>
            </p:cNvPr>
            <p:cNvSpPr/>
            <p:nvPr/>
          </p:nvSpPr>
          <p:spPr>
            <a:xfrm>
              <a:off x="532354" y="3015968"/>
              <a:ext cx="1830891" cy="826062"/>
            </a:xfrm>
            <a:custGeom>
              <a:avLst/>
              <a:gdLst>
                <a:gd name="connsiteX0" fmla="*/ 413031 w 1830891"/>
                <a:gd name="connsiteY0" fmla="*/ 0 h 826062"/>
                <a:gd name="connsiteX1" fmla="*/ 848440 w 1830891"/>
                <a:gd name="connsiteY1" fmla="*/ 0 h 826062"/>
                <a:gd name="connsiteX2" fmla="*/ 848440 w 1830891"/>
                <a:gd name="connsiteY2" fmla="*/ 109545 h 826062"/>
                <a:gd name="connsiteX3" fmla="*/ 425794 w 1830891"/>
                <a:gd name="connsiteY3" fmla="*/ 109545 h 826062"/>
                <a:gd name="connsiteX4" fmla="*/ 122308 w 1830891"/>
                <a:gd name="connsiteY4" fmla="*/ 413031 h 826062"/>
                <a:gd name="connsiteX5" fmla="*/ 425794 w 1830891"/>
                <a:gd name="connsiteY5" fmla="*/ 716517 h 826062"/>
                <a:gd name="connsiteX6" fmla="*/ 1405095 w 1830891"/>
                <a:gd name="connsiteY6" fmla="*/ 716517 h 826062"/>
                <a:gd name="connsiteX7" fmla="*/ 1708581 w 1830891"/>
                <a:gd name="connsiteY7" fmla="*/ 413031 h 826062"/>
                <a:gd name="connsiteX8" fmla="*/ 1405095 w 1830891"/>
                <a:gd name="connsiteY8" fmla="*/ 109545 h 826062"/>
                <a:gd name="connsiteX9" fmla="*/ 982447 w 1830891"/>
                <a:gd name="connsiteY9" fmla="*/ 109545 h 826062"/>
                <a:gd name="connsiteX10" fmla="*/ 982447 w 1830891"/>
                <a:gd name="connsiteY10" fmla="*/ 0 h 826062"/>
                <a:gd name="connsiteX11" fmla="*/ 1417860 w 1830891"/>
                <a:gd name="connsiteY11" fmla="*/ 0 h 826062"/>
                <a:gd name="connsiteX12" fmla="*/ 1830891 w 1830891"/>
                <a:gd name="connsiteY12" fmla="*/ 413031 h 826062"/>
                <a:gd name="connsiteX13" fmla="*/ 1417860 w 1830891"/>
                <a:gd name="connsiteY13" fmla="*/ 826062 h 826062"/>
                <a:gd name="connsiteX14" fmla="*/ 413031 w 1830891"/>
                <a:gd name="connsiteY14" fmla="*/ 826062 h 826062"/>
                <a:gd name="connsiteX15" fmla="*/ 0 w 1830891"/>
                <a:gd name="connsiteY15" fmla="*/ 413031 h 826062"/>
                <a:gd name="connsiteX16" fmla="*/ 413031 w 1830891"/>
                <a:gd name="connsiteY16" fmla="*/ 0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0891" h="826062">
                  <a:moveTo>
                    <a:pt x="413031" y="0"/>
                  </a:moveTo>
                  <a:lnTo>
                    <a:pt x="848440" y="0"/>
                  </a:lnTo>
                  <a:lnTo>
                    <a:pt x="848440" y="109545"/>
                  </a:lnTo>
                  <a:lnTo>
                    <a:pt x="425794" y="109545"/>
                  </a:lnTo>
                  <a:cubicBezTo>
                    <a:pt x="258183" y="109545"/>
                    <a:pt x="122308" y="245420"/>
                    <a:pt x="122308" y="413031"/>
                  </a:cubicBezTo>
                  <a:cubicBezTo>
                    <a:pt x="122308" y="580642"/>
                    <a:pt x="258183" y="716517"/>
                    <a:pt x="425794" y="716517"/>
                  </a:cubicBezTo>
                  <a:lnTo>
                    <a:pt x="1405095" y="716517"/>
                  </a:lnTo>
                  <a:cubicBezTo>
                    <a:pt x="1572706" y="716517"/>
                    <a:pt x="1708581" y="580642"/>
                    <a:pt x="1708581" y="413031"/>
                  </a:cubicBezTo>
                  <a:cubicBezTo>
                    <a:pt x="1708581" y="245420"/>
                    <a:pt x="1572706" y="109545"/>
                    <a:pt x="1405095" y="109545"/>
                  </a:cubicBezTo>
                  <a:lnTo>
                    <a:pt x="982447" y="109545"/>
                  </a:lnTo>
                  <a:lnTo>
                    <a:pt x="982447" y="0"/>
                  </a:lnTo>
                  <a:lnTo>
                    <a:pt x="1417860" y="0"/>
                  </a:lnTo>
                  <a:cubicBezTo>
                    <a:pt x="1645971" y="0"/>
                    <a:pt x="1830891" y="184920"/>
                    <a:pt x="1830891" y="413031"/>
                  </a:cubicBezTo>
                  <a:cubicBezTo>
                    <a:pt x="1830891" y="641142"/>
                    <a:pt x="1645971" y="826062"/>
                    <a:pt x="1417860" y="826062"/>
                  </a:cubicBezTo>
                  <a:lnTo>
                    <a:pt x="413031" y="826062"/>
                  </a:lnTo>
                  <a:cubicBezTo>
                    <a:pt x="184920" y="826062"/>
                    <a:pt x="0" y="641142"/>
                    <a:pt x="0" y="413031"/>
                  </a:cubicBezTo>
                  <a:cubicBezTo>
                    <a:pt x="0" y="184920"/>
                    <a:pt x="184920" y="0"/>
                    <a:pt x="413031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22" name="Tekstvak 21">
              <a:extLst>
                <a:ext uri="{FF2B5EF4-FFF2-40B4-BE49-F238E27FC236}">
                  <a16:creationId xmlns:a16="http://schemas.microsoft.com/office/drawing/2014/main" id="{98F6B435-DC90-44DF-AA0F-DB1571A612F9}"/>
                </a:ext>
              </a:extLst>
            </p:cNvPr>
            <p:cNvSpPr txBox="1"/>
            <p:nvPr/>
          </p:nvSpPr>
          <p:spPr>
            <a:xfrm>
              <a:off x="1021239" y="3259721"/>
              <a:ext cx="8531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l-NL" sz="1600" b="1">
                  <a:solidFill>
                    <a:schemeClr val="accent1">
                      <a:lumMod val="75000"/>
                    </a:schemeClr>
                  </a:solidFill>
                </a:rPr>
                <a:t>Aanbod</a:t>
              </a:r>
            </a:p>
          </p:txBody>
        </p:sp>
      </p:grpSp>
      <p:grpSp>
        <p:nvGrpSpPr>
          <p:cNvPr id="32" name="Groep 31">
            <a:extLst>
              <a:ext uri="{FF2B5EF4-FFF2-40B4-BE49-F238E27FC236}">
                <a16:creationId xmlns:a16="http://schemas.microsoft.com/office/drawing/2014/main" id="{7EC63064-7B24-4F0D-924F-B62184334ACF}"/>
              </a:ext>
            </a:extLst>
          </p:cNvPr>
          <p:cNvGrpSpPr/>
          <p:nvPr/>
        </p:nvGrpSpPr>
        <p:grpSpPr>
          <a:xfrm>
            <a:off x="2829532" y="3102791"/>
            <a:ext cx="1830891" cy="826062"/>
            <a:chOff x="2080002" y="3015968"/>
            <a:chExt cx="1830891" cy="826062"/>
          </a:xfrm>
        </p:grpSpPr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D142E198-9B2F-43EF-8FBA-0A6F7107FE64}"/>
                </a:ext>
              </a:extLst>
            </p:cNvPr>
            <p:cNvSpPr/>
            <p:nvPr/>
          </p:nvSpPr>
          <p:spPr>
            <a:xfrm rot="10800000">
              <a:off x="2080002" y="3015968"/>
              <a:ext cx="1830891" cy="826062"/>
            </a:xfrm>
            <a:custGeom>
              <a:avLst/>
              <a:gdLst>
                <a:gd name="connsiteX0" fmla="*/ 413031 w 1830891"/>
                <a:gd name="connsiteY0" fmla="*/ 0 h 826062"/>
                <a:gd name="connsiteX1" fmla="*/ 848440 w 1830891"/>
                <a:gd name="connsiteY1" fmla="*/ 0 h 826062"/>
                <a:gd name="connsiteX2" fmla="*/ 848440 w 1830891"/>
                <a:gd name="connsiteY2" fmla="*/ 109545 h 826062"/>
                <a:gd name="connsiteX3" fmla="*/ 425794 w 1830891"/>
                <a:gd name="connsiteY3" fmla="*/ 109545 h 826062"/>
                <a:gd name="connsiteX4" fmla="*/ 122308 w 1830891"/>
                <a:gd name="connsiteY4" fmla="*/ 413031 h 826062"/>
                <a:gd name="connsiteX5" fmla="*/ 425794 w 1830891"/>
                <a:gd name="connsiteY5" fmla="*/ 716517 h 826062"/>
                <a:gd name="connsiteX6" fmla="*/ 1405095 w 1830891"/>
                <a:gd name="connsiteY6" fmla="*/ 716517 h 826062"/>
                <a:gd name="connsiteX7" fmla="*/ 1708581 w 1830891"/>
                <a:gd name="connsiteY7" fmla="*/ 413031 h 826062"/>
                <a:gd name="connsiteX8" fmla="*/ 1405095 w 1830891"/>
                <a:gd name="connsiteY8" fmla="*/ 109545 h 826062"/>
                <a:gd name="connsiteX9" fmla="*/ 982447 w 1830891"/>
                <a:gd name="connsiteY9" fmla="*/ 109545 h 826062"/>
                <a:gd name="connsiteX10" fmla="*/ 982447 w 1830891"/>
                <a:gd name="connsiteY10" fmla="*/ 0 h 826062"/>
                <a:gd name="connsiteX11" fmla="*/ 1417860 w 1830891"/>
                <a:gd name="connsiteY11" fmla="*/ 0 h 826062"/>
                <a:gd name="connsiteX12" fmla="*/ 1830891 w 1830891"/>
                <a:gd name="connsiteY12" fmla="*/ 413031 h 826062"/>
                <a:gd name="connsiteX13" fmla="*/ 1417860 w 1830891"/>
                <a:gd name="connsiteY13" fmla="*/ 826062 h 826062"/>
                <a:gd name="connsiteX14" fmla="*/ 413031 w 1830891"/>
                <a:gd name="connsiteY14" fmla="*/ 826062 h 826062"/>
                <a:gd name="connsiteX15" fmla="*/ 0 w 1830891"/>
                <a:gd name="connsiteY15" fmla="*/ 413031 h 826062"/>
                <a:gd name="connsiteX16" fmla="*/ 413031 w 1830891"/>
                <a:gd name="connsiteY16" fmla="*/ 0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0891" h="826062">
                  <a:moveTo>
                    <a:pt x="413031" y="0"/>
                  </a:moveTo>
                  <a:lnTo>
                    <a:pt x="848440" y="0"/>
                  </a:lnTo>
                  <a:lnTo>
                    <a:pt x="848440" y="109545"/>
                  </a:lnTo>
                  <a:lnTo>
                    <a:pt x="425794" y="109545"/>
                  </a:lnTo>
                  <a:cubicBezTo>
                    <a:pt x="258183" y="109545"/>
                    <a:pt x="122308" y="245420"/>
                    <a:pt x="122308" y="413031"/>
                  </a:cubicBezTo>
                  <a:cubicBezTo>
                    <a:pt x="122308" y="580642"/>
                    <a:pt x="258183" y="716517"/>
                    <a:pt x="425794" y="716517"/>
                  </a:cubicBezTo>
                  <a:lnTo>
                    <a:pt x="1405095" y="716517"/>
                  </a:lnTo>
                  <a:cubicBezTo>
                    <a:pt x="1572706" y="716517"/>
                    <a:pt x="1708581" y="580642"/>
                    <a:pt x="1708581" y="413031"/>
                  </a:cubicBezTo>
                  <a:cubicBezTo>
                    <a:pt x="1708581" y="245420"/>
                    <a:pt x="1572706" y="109545"/>
                    <a:pt x="1405095" y="109545"/>
                  </a:cubicBezTo>
                  <a:lnTo>
                    <a:pt x="982447" y="109545"/>
                  </a:lnTo>
                  <a:lnTo>
                    <a:pt x="982447" y="0"/>
                  </a:lnTo>
                  <a:lnTo>
                    <a:pt x="1417860" y="0"/>
                  </a:lnTo>
                  <a:cubicBezTo>
                    <a:pt x="1645971" y="0"/>
                    <a:pt x="1830891" y="184920"/>
                    <a:pt x="1830891" y="413031"/>
                  </a:cubicBezTo>
                  <a:cubicBezTo>
                    <a:pt x="1830891" y="641142"/>
                    <a:pt x="1645971" y="826062"/>
                    <a:pt x="1417860" y="826062"/>
                  </a:cubicBezTo>
                  <a:lnTo>
                    <a:pt x="413031" y="826062"/>
                  </a:lnTo>
                  <a:cubicBezTo>
                    <a:pt x="184920" y="826062"/>
                    <a:pt x="0" y="641142"/>
                    <a:pt x="0" y="413031"/>
                  </a:cubicBezTo>
                  <a:cubicBezTo>
                    <a:pt x="0" y="184920"/>
                    <a:pt x="184920" y="0"/>
                    <a:pt x="413031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23" name="Tekstvak 22">
              <a:extLst>
                <a:ext uri="{FF2B5EF4-FFF2-40B4-BE49-F238E27FC236}">
                  <a16:creationId xmlns:a16="http://schemas.microsoft.com/office/drawing/2014/main" id="{C0E952A0-E375-49EA-92A6-7341338B8C5F}"/>
                </a:ext>
              </a:extLst>
            </p:cNvPr>
            <p:cNvSpPr txBox="1"/>
            <p:nvPr/>
          </p:nvSpPr>
          <p:spPr>
            <a:xfrm>
              <a:off x="2316509" y="3259721"/>
              <a:ext cx="13917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l-NL" sz="1600" b="1">
                  <a:solidFill>
                    <a:schemeClr val="accent1">
                      <a:lumMod val="75000"/>
                    </a:schemeClr>
                  </a:solidFill>
                </a:rPr>
                <a:t>Bruikbaarheid</a:t>
              </a:r>
            </a:p>
          </p:txBody>
        </p:sp>
      </p:grpSp>
      <p:grpSp>
        <p:nvGrpSpPr>
          <p:cNvPr id="33" name="Groep 32">
            <a:extLst>
              <a:ext uri="{FF2B5EF4-FFF2-40B4-BE49-F238E27FC236}">
                <a16:creationId xmlns:a16="http://schemas.microsoft.com/office/drawing/2014/main" id="{465E3065-B81D-4689-B8AB-A1A22A899469}"/>
              </a:ext>
            </a:extLst>
          </p:cNvPr>
          <p:cNvGrpSpPr/>
          <p:nvPr/>
        </p:nvGrpSpPr>
        <p:grpSpPr>
          <a:xfrm>
            <a:off x="4382436" y="3102791"/>
            <a:ext cx="1830891" cy="826062"/>
            <a:chOff x="3632906" y="3015968"/>
            <a:chExt cx="1830891" cy="826062"/>
          </a:xfrm>
        </p:grpSpPr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752C86F8-2E5C-490D-96B5-BC381EF18A96}"/>
                </a:ext>
              </a:extLst>
            </p:cNvPr>
            <p:cNvSpPr/>
            <p:nvPr/>
          </p:nvSpPr>
          <p:spPr>
            <a:xfrm>
              <a:off x="3632906" y="3015968"/>
              <a:ext cx="1830891" cy="826062"/>
            </a:xfrm>
            <a:custGeom>
              <a:avLst/>
              <a:gdLst>
                <a:gd name="connsiteX0" fmla="*/ 413031 w 1830891"/>
                <a:gd name="connsiteY0" fmla="*/ 0 h 826062"/>
                <a:gd name="connsiteX1" fmla="*/ 848440 w 1830891"/>
                <a:gd name="connsiteY1" fmla="*/ 0 h 826062"/>
                <a:gd name="connsiteX2" fmla="*/ 848440 w 1830891"/>
                <a:gd name="connsiteY2" fmla="*/ 109545 h 826062"/>
                <a:gd name="connsiteX3" fmla="*/ 425794 w 1830891"/>
                <a:gd name="connsiteY3" fmla="*/ 109545 h 826062"/>
                <a:gd name="connsiteX4" fmla="*/ 122308 w 1830891"/>
                <a:gd name="connsiteY4" fmla="*/ 413031 h 826062"/>
                <a:gd name="connsiteX5" fmla="*/ 425794 w 1830891"/>
                <a:gd name="connsiteY5" fmla="*/ 716517 h 826062"/>
                <a:gd name="connsiteX6" fmla="*/ 1405095 w 1830891"/>
                <a:gd name="connsiteY6" fmla="*/ 716517 h 826062"/>
                <a:gd name="connsiteX7" fmla="*/ 1708581 w 1830891"/>
                <a:gd name="connsiteY7" fmla="*/ 413031 h 826062"/>
                <a:gd name="connsiteX8" fmla="*/ 1405095 w 1830891"/>
                <a:gd name="connsiteY8" fmla="*/ 109545 h 826062"/>
                <a:gd name="connsiteX9" fmla="*/ 982447 w 1830891"/>
                <a:gd name="connsiteY9" fmla="*/ 109545 h 826062"/>
                <a:gd name="connsiteX10" fmla="*/ 982447 w 1830891"/>
                <a:gd name="connsiteY10" fmla="*/ 0 h 826062"/>
                <a:gd name="connsiteX11" fmla="*/ 1417860 w 1830891"/>
                <a:gd name="connsiteY11" fmla="*/ 0 h 826062"/>
                <a:gd name="connsiteX12" fmla="*/ 1830891 w 1830891"/>
                <a:gd name="connsiteY12" fmla="*/ 413031 h 826062"/>
                <a:gd name="connsiteX13" fmla="*/ 1417860 w 1830891"/>
                <a:gd name="connsiteY13" fmla="*/ 826062 h 826062"/>
                <a:gd name="connsiteX14" fmla="*/ 413031 w 1830891"/>
                <a:gd name="connsiteY14" fmla="*/ 826062 h 826062"/>
                <a:gd name="connsiteX15" fmla="*/ 0 w 1830891"/>
                <a:gd name="connsiteY15" fmla="*/ 413031 h 826062"/>
                <a:gd name="connsiteX16" fmla="*/ 413031 w 1830891"/>
                <a:gd name="connsiteY16" fmla="*/ 0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0891" h="826062">
                  <a:moveTo>
                    <a:pt x="413031" y="0"/>
                  </a:moveTo>
                  <a:lnTo>
                    <a:pt x="848440" y="0"/>
                  </a:lnTo>
                  <a:lnTo>
                    <a:pt x="848440" y="109545"/>
                  </a:lnTo>
                  <a:lnTo>
                    <a:pt x="425794" y="109545"/>
                  </a:lnTo>
                  <a:cubicBezTo>
                    <a:pt x="258183" y="109545"/>
                    <a:pt x="122308" y="245420"/>
                    <a:pt x="122308" y="413031"/>
                  </a:cubicBezTo>
                  <a:cubicBezTo>
                    <a:pt x="122308" y="580642"/>
                    <a:pt x="258183" y="716517"/>
                    <a:pt x="425794" y="716517"/>
                  </a:cubicBezTo>
                  <a:lnTo>
                    <a:pt x="1405095" y="716517"/>
                  </a:lnTo>
                  <a:cubicBezTo>
                    <a:pt x="1572706" y="716517"/>
                    <a:pt x="1708581" y="580642"/>
                    <a:pt x="1708581" y="413031"/>
                  </a:cubicBezTo>
                  <a:cubicBezTo>
                    <a:pt x="1708581" y="245420"/>
                    <a:pt x="1572706" y="109545"/>
                    <a:pt x="1405095" y="109545"/>
                  </a:cubicBezTo>
                  <a:lnTo>
                    <a:pt x="982447" y="109545"/>
                  </a:lnTo>
                  <a:lnTo>
                    <a:pt x="982447" y="0"/>
                  </a:lnTo>
                  <a:lnTo>
                    <a:pt x="1417860" y="0"/>
                  </a:lnTo>
                  <a:cubicBezTo>
                    <a:pt x="1645971" y="0"/>
                    <a:pt x="1830891" y="184920"/>
                    <a:pt x="1830891" y="413031"/>
                  </a:cubicBezTo>
                  <a:cubicBezTo>
                    <a:pt x="1830891" y="641142"/>
                    <a:pt x="1645971" y="826062"/>
                    <a:pt x="1417860" y="826062"/>
                  </a:cubicBezTo>
                  <a:lnTo>
                    <a:pt x="413031" y="826062"/>
                  </a:lnTo>
                  <a:cubicBezTo>
                    <a:pt x="184920" y="826062"/>
                    <a:pt x="0" y="641142"/>
                    <a:pt x="0" y="413031"/>
                  </a:cubicBezTo>
                  <a:cubicBezTo>
                    <a:pt x="0" y="184920"/>
                    <a:pt x="184920" y="0"/>
                    <a:pt x="413031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24" name="Tekstvak 23">
              <a:extLst>
                <a:ext uri="{FF2B5EF4-FFF2-40B4-BE49-F238E27FC236}">
                  <a16:creationId xmlns:a16="http://schemas.microsoft.com/office/drawing/2014/main" id="{9565E374-7CA7-4DC1-A8DC-8F3C7DEDDC6F}"/>
                </a:ext>
              </a:extLst>
            </p:cNvPr>
            <p:cNvSpPr txBox="1"/>
            <p:nvPr/>
          </p:nvSpPr>
          <p:spPr>
            <a:xfrm>
              <a:off x="3975233" y="3259721"/>
              <a:ext cx="11416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l-NL" sz="1600" b="1">
                  <a:solidFill>
                    <a:schemeClr val="accent1">
                      <a:lumMod val="75000"/>
                    </a:schemeClr>
                  </a:solidFill>
                </a:rPr>
                <a:t>Aansluiting</a:t>
              </a:r>
            </a:p>
          </p:txBody>
        </p:sp>
      </p:grpSp>
      <p:grpSp>
        <p:nvGrpSpPr>
          <p:cNvPr id="34" name="Groep 33">
            <a:extLst>
              <a:ext uri="{FF2B5EF4-FFF2-40B4-BE49-F238E27FC236}">
                <a16:creationId xmlns:a16="http://schemas.microsoft.com/office/drawing/2014/main" id="{61F80B55-D4F1-4971-B3E1-DD8296D759B7}"/>
              </a:ext>
            </a:extLst>
          </p:cNvPr>
          <p:cNvGrpSpPr/>
          <p:nvPr/>
        </p:nvGrpSpPr>
        <p:grpSpPr>
          <a:xfrm>
            <a:off x="5930084" y="3102791"/>
            <a:ext cx="1830891" cy="826062"/>
            <a:chOff x="5180554" y="3015968"/>
            <a:chExt cx="1830891" cy="826062"/>
          </a:xfrm>
        </p:grpSpPr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13D5029A-FCBB-4628-8790-8910595A666C}"/>
                </a:ext>
              </a:extLst>
            </p:cNvPr>
            <p:cNvSpPr/>
            <p:nvPr/>
          </p:nvSpPr>
          <p:spPr>
            <a:xfrm rot="10800000">
              <a:off x="5180554" y="3015968"/>
              <a:ext cx="1830891" cy="826062"/>
            </a:xfrm>
            <a:custGeom>
              <a:avLst/>
              <a:gdLst>
                <a:gd name="connsiteX0" fmla="*/ 413031 w 1830891"/>
                <a:gd name="connsiteY0" fmla="*/ 0 h 826062"/>
                <a:gd name="connsiteX1" fmla="*/ 848440 w 1830891"/>
                <a:gd name="connsiteY1" fmla="*/ 0 h 826062"/>
                <a:gd name="connsiteX2" fmla="*/ 848440 w 1830891"/>
                <a:gd name="connsiteY2" fmla="*/ 109545 h 826062"/>
                <a:gd name="connsiteX3" fmla="*/ 425794 w 1830891"/>
                <a:gd name="connsiteY3" fmla="*/ 109545 h 826062"/>
                <a:gd name="connsiteX4" fmla="*/ 122308 w 1830891"/>
                <a:gd name="connsiteY4" fmla="*/ 413031 h 826062"/>
                <a:gd name="connsiteX5" fmla="*/ 425794 w 1830891"/>
                <a:gd name="connsiteY5" fmla="*/ 716517 h 826062"/>
                <a:gd name="connsiteX6" fmla="*/ 1405095 w 1830891"/>
                <a:gd name="connsiteY6" fmla="*/ 716517 h 826062"/>
                <a:gd name="connsiteX7" fmla="*/ 1708581 w 1830891"/>
                <a:gd name="connsiteY7" fmla="*/ 413031 h 826062"/>
                <a:gd name="connsiteX8" fmla="*/ 1405095 w 1830891"/>
                <a:gd name="connsiteY8" fmla="*/ 109545 h 826062"/>
                <a:gd name="connsiteX9" fmla="*/ 982447 w 1830891"/>
                <a:gd name="connsiteY9" fmla="*/ 109545 h 826062"/>
                <a:gd name="connsiteX10" fmla="*/ 982447 w 1830891"/>
                <a:gd name="connsiteY10" fmla="*/ 0 h 826062"/>
                <a:gd name="connsiteX11" fmla="*/ 1417860 w 1830891"/>
                <a:gd name="connsiteY11" fmla="*/ 0 h 826062"/>
                <a:gd name="connsiteX12" fmla="*/ 1830891 w 1830891"/>
                <a:gd name="connsiteY12" fmla="*/ 413031 h 826062"/>
                <a:gd name="connsiteX13" fmla="*/ 1417860 w 1830891"/>
                <a:gd name="connsiteY13" fmla="*/ 826062 h 826062"/>
                <a:gd name="connsiteX14" fmla="*/ 413031 w 1830891"/>
                <a:gd name="connsiteY14" fmla="*/ 826062 h 826062"/>
                <a:gd name="connsiteX15" fmla="*/ 0 w 1830891"/>
                <a:gd name="connsiteY15" fmla="*/ 413031 h 826062"/>
                <a:gd name="connsiteX16" fmla="*/ 413031 w 1830891"/>
                <a:gd name="connsiteY16" fmla="*/ 0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0891" h="826062">
                  <a:moveTo>
                    <a:pt x="413031" y="0"/>
                  </a:moveTo>
                  <a:lnTo>
                    <a:pt x="848440" y="0"/>
                  </a:lnTo>
                  <a:lnTo>
                    <a:pt x="848440" y="109545"/>
                  </a:lnTo>
                  <a:lnTo>
                    <a:pt x="425794" y="109545"/>
                  </a:lnTo>
                  <a:cubicBezTo>
                    <a:pt x="258183" y="109545"/>
                    <a:pt x="122308" y="245420"/>
                    <a:pt x="122308" y="413031"/>
                  </a:cubicBezTo>
                  <a:cubicBezTo>
                    <a:pt x="122308" y="580642"/>
                    <a:pt x="258183" y="716517"/>
                    <a:pt x="425794" y="716517"/>
                  </a:cubicBezTo>
                  <a:lnTo>
                    <a:pt x="1405095" y="716517"/>
                  </a:lnTo>
                  <a:cubicBezTo>
                    <a:pt x="1572706" y="716517"/>
                    <a:pt x="1708581" y="580642"/>
                    <a:pt x="1708581" y="413031"/>
                  </a:cubicBezTo>
                  <a:cubicBezTo>
                    <a:pt x="1708581" y="245420"/>
                    <a:pt x="1572706" y="109545"/>
                    <a:pt x="1405095" y="109545"/>
                  </a:cubicBezTo>
                  <a:lnTo>
                    <a:pt x="982447" y="109545"/>
                  </a:lnTo>
                  <a:lnTo>
                    <a:pt x="982447" y="0"/>
                  </a:lnTo>
                  <a:lnTo>
                    <a:pt x="1417860" y="0"/>
                  </a:lnTo>
                  <a:cubicBezTo>
                    <a:pt x="1645971" y="0"/>
                    <a:pt x="1830891" y="184920"/>
                    <a:pt x="1830891" y="413031"/>
                  </a:cubicBezTo>
                  <a:cubicBezTo>
                    <a:pt x="1830891" y="641142"/>
                    <a:pt x="1645971" y="826062"/>
                    <a:pt x="1417860" y="826062"/>
                  </a:cubicBezTo>
                  <a:lnTo>
                    <a:pt x="413031" y="826062"/>
                  </a:lnTo>
                  <a:cubicBezTo>
                    <a:pt x="184920" y="826062"/>
                    <a:pt x="0" y="641142"/>
                    <a:pt x="0" y="413031"/>
                  </a:cubicBezTo>
                  <a:cubicBezTo>
                    <a:pt x="0" y="184920"/>
                    <a:pt x="184920" y="0"/>
                    <a:pt x="4130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25" name="Tekstvak 24">
              <a:extLst>
                <a:ext uri="{FF2B5EF4-FFF2-40B4-BE49-F238E27FC236}">
                  <a16:creationId xmlns:a16="http://schemas.microsoft.com/office/drawing/2014/main" id="{D10F4C06-25E1-4C2A-87B3-8F91BF720F2F}"/>
                </a:ext>
              </a:extLst>
            </p:cNvPr>
            <p:cNvSpPr txBox="1"/>
            <p:nvPr/>
          </p:nvSpPr>
          <p:spPr>
            <a:xfrm>
              <a:off x="5710959" y="3259721"/>
              <a:ext cx="7648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l-NL" sz="1600" b="1">
                  <a:solidFill>
                    <a:schemeClr val="accent1">
                      <a:lumMod val="75000"/>
                    </a:schemeClr>
                  </a:solidFill>
                </a:rPr>
                <a:t>Kosten</a:t>
              </a:r>
            </a:p>
          </p:txBody>
        </p:sp>
      </p:grpSp>
      <p:grpSp>
        <p:nvGrpSpPr>
          <p:cNvPr id="35" name="Groep 34">
            <a:extLst>
              <a:ext uri="{FF2B5EF4-FFF2-40B4-BE49-F238E27FC236}">
                <a16:creationId xmlns:a16="http://schemas.microsoft.com/office/drawing/2014/main" id="{B692B0A0-D545-43CB-8AF6-F79A285E6EEB}"/>
              </a:ext>
            </a:extLst>
          </p:cNvPr>
          <p:cNvGrpSpPr/>
          <p:nvPr/>
        </p:nvGrpSpPr>
        <p:grpSpPr>
          <a:xfrm>
            <a:off x="7477732" y="3102792"/>
            <a:ext cx="1830891" cy="826062"/>
            <a:chOff x="6728202" y="3015969"/>
            <a:chExt cx="1830891" cy="826062"/>
          </a:xfrm>
        </p:grpSpPr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6915AC60-DD7A-454E-8C9E-B00F276A0572}"/>
                </a:ext>
              </a:extLst>
            </p:cNvPr>
            <p:cNvSpPr/>
            <p:nvPr/>
          </p:nvSpPr>
          <p:spPr>
            <a:xfrm>
              <a:off x="6728202" y="3015969"/>
              <a:ext cx="1830891" cy="826062"/>
            </a:xfrm>
            <a:custGeom>
              <a:avLst/>
              <a:gdLst>
                <a:gd name="connsiteX0" fmla="*/ 413031 w 1830891"/>
                <a:gd name="connsiteY0" fmla="*/ 0 h 826062"/>
                <a:gd name="connsiteX1" fmla="*/ 848440 w 1830891"/>
                <a:gd name="connsiteY1" fmla="*/ 0 h 826062"/>
                <a:gd name="connsiteX2" fmla="*/ 848440 w 1830891"/>
                <a:gd name="connsiteY2" fmla="*/ 109545 h 826062"/>
                <a:gd name="connsiteX3" fmla="*/ 425794 w 1830891"/>
                <a:gd name="connsiteY3" fmla="*/ 109545 h 826062"/>
                <a:gd name="connsiteX4" fmla="*/ 122308 w 1830891"/>
                <a:gd name="connsiteY4" fmla="*/ 413031 h 826062"/>
                <a:gd name="connsiteX5" fmla="*/ 425794 w 1830891"/>
                <a:gd name="connsiteY5" fmla="*/ 716517 h 826062"/>
                <a:gd name="connsiteX6" fmla="*/ 1405095 w 1830891"/>
                <a:gd name="connsiteY6" fmla="*/ 716517 h 826062"/>
                <a:gd name="connsiteX7" fmla="*/ 1708581 w 1830891"/>
                <a:gd name="connsiteY7" fmla="*/ 413031 h 826062"/>
                <a:gd name="connsiteX8" fmla="*/ 1405095 w 1830891"/>
                <a:gd name="connsiteY8" fmla="*/ 109545 h 826062"/>
                <a:gd name="connsiteX9" fmla="*/ 982447 w 1830891"/>
                <a:gd name="connsiteY9" fmla="*/ 109545 h 826062"/>
                <a:gd name="connsiteX10" fmla="*/ 982447 w 1830891"/>
                <a:gd name="connsiteY10" fmla="*/ 0 h 826062"/>
                <a:gd name="connsiteX11" fmla="*/ 1417860 w 1830891"/>
                <a:gd name="connsiteY11" fmla="*/ 0 h 826062"/>
                <a:gd name="connsiteX12" fmla="*/ 1830891 w 1830891"/>
                <a:gd name="connsiteY12" fmla="*/ 413031 h 826062"/>
                <a:gd name="connsiteX13" fmla="*/ 1417860 w 1830891"/>
                <a:gd name="connsiteY13" fmla="*/ 826062 h 826062"/>
                <a:gd name="connsiteX14" fmla="*/ 413031 w 1830891"/>
                <a:gd name="connsiteY14" fmla="*/ 826062 h 826062"/>
                <a:gd name="connsiteX15" fmla="*/ 0 w 1830891"/>
                <a:gd name="connsiteY15" fmla="*/ 413031 h 826062"/>
                <a:gd name="connsiteX16" fmla="*/ 413031 w 1830891"/>
                <a:gd name="connsiteY16" fmla="*/ 0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0891" h="826062">
                  <a:moveTo>
                    <a:pt x="413031" y="0"/>
                  </a:moveTo>
                  <a:lnTo>
                    <a:pt x="848440" y="0"/>
                  </a:lnTo>
                  <a:lnTo>
                    <a:pt x="848440" y="109545"/>
                  </a:lnTo>
                  <a:lnTo>
                    <a:pt x="425794" y="109545"/>
                  </a:lnTo>
                  <a:cubicBezTo>
                    <a:pt x="258183" y="109545"/>
                    <a:pt x="122308" y="245420"/>
                    <a:pt x="122308" y="413031"/>
                  </a:cubicBezTo>
                  <a:cubicBezTo>
                    <a:pt x="122308" y="580642"/>
                    <a:pt x="258183" y="716517"/>
                    <a:pt x="425794" y="716517"/>
                  </a:cubicBezTo>
                  <a:lnTo>
                    <a:pt x="1405095" y="716517"/>
                  </a:lnTo>
                  <a:cubicBezTo>
                    <a:pt x="1572706" y="716517"/>
                    <a:pt x="1708581" y="580642"/>
                    <a:pt x="1708581" y="413031"/>
                  </a:cubicBezTo>
                  <a:cubicBezTo>
                    <a:pt x="1708581" y="245420"/>
                    <a:pt x="1572706" y="109545"/>
                    <a:pt x="1405095" y="109545"/>
                  </a:cubicBezTo>
                  <a:lnTo>
                    <a:pt x="982447" y="109545"/>
                  </a:lnTo>
                  <a:lnTo>
                    <a:pt x="982447" y="0"/>
                  </a:lnTo>
                  <a:lnTo>
                    <a:pt x="1417860" y="0"/>
                  </a:lnTo>
                  <a:cubicBezTo>
                    <a:pt x="1645971" y="0"/>
                    <a:pt x="1830891" y="184920"/>
                    <a:pt x="1830891" y="413031"/>
                  </a:cubicBezTo>
                  <a:cubicBezTo>
                    <a:pt x="1830891" y="641142"/>
                    <a:pt x="1645971" y="826062"/>
                    <a:pt x="1417860" y="826062"/>
                  </a:cubicBezTo>
                  <a:lnTo>
                    <a:pt x="413031" y="826062"/>
                  </a:lnTo>
                  <a:cubicBezTo>
                    <a:pt x="184920" y="826062"/>
                    <a:pt x="0" y="641142"/>
                    <a:pt x="0" y="413031"/>
                  </a:cubicBezTo>
                  <a:cubicBezTo>
                    <a:pt x="0" y="184920"/>
                    <a:pt x="184920" y="0"/>
                    <a:pt x="413031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26" name="Tekstvak 25">
              <a:extLst>
                <a:ext uri="{FF2B5EF4-FFF2-40B4-BE49-F238E27FC236}">
                  <a16:creationId xmlns:a16="http://schemas.microsoft.com/office/drawing/2014/main" id="{703008C6-6FE9-4B54-A91F-B9DB8565B79B}"/>
                </a:ext>
              </a:extLst>
            </p:cNvPr>
            <p:cNvSpPr txBox="1"/>
            <p:nvPr/>
          </p:nvSpPr>
          <p:spPr>
            <a:xfrm>
              <a:off x="7075107" y="3259721"/>
              <a:ext cx="11833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l-NL" sz="1600" b="1">
                  <a:solidFill>
                    <a:schemeClr val="accent1">
                      <a:lumMod val="75000"/>
                    </a:schemeClr>
                  </a:solidFill>
                </a:rPr>
                <a:t>Functioneel</a:t>
              </a:r>
            </a:p>
          </p:txBody>
        </p:sp>
      </p:grpSp>
      <p:grpSp>
        <p:nvGrpSpPr>
          <p:cNvPr id="36" name="Groep 35">
            <a:extLst>
              <a:ext uri="{FF2B5EF4-FFF2-40B4-BE49-F238E27FC236}">
                <a16:creationId xmlns:a16="http://schemas.microsoft.com/office/drawing/2014/main" id="{469A88DE-E960-445B-99D8-A22EB4AFF0A8}"/>
              </a:ext>
            </a:extLst>
          </p:cNvPr>
          <p:cNvGrpSpPr/>
          <p:nvPr/>
        </p:nvGrpSpPr>
        <p:grpSpPr>
          <a:xfrm>
            <a:off x="9025380" y="3102792"/>
            <a:ext cx="1830891" cy="826062"/>
            <a:chOff x="8275850" y="3015969"/>
            <a:chExt cx="1830891" cy="826062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6E29F58B-0CA5-4C1C-A339-01855B38F32D}"/>
                </a:ext>
              </a:extLst>
            </p:cNvPr>
            <p:cNvSpPr/>
            <p:nvPr/>
          </p:nvSpPr>
          <p:spPr>
            <a:xfrm rot="10800000">
              <a:off x="8275850" y="3015969"/>
              <a:ext cx="1830891" cy="826062"/>
            </a:xfrm>
            <a:custGeom>
              <a:avLst/>
              <a:gdLst>
                <a:gd name="connsiteX0" fmla="*/ 413031 w 1830891"/>
                <a:gd name="connsiteY0" fmla="*/ 0 h 826062"/>
                <a:gd name="connsiteX1" fmla="*/ 848440 w 1830891"/>
                <a:gd name="connsiteY1" fmla="*/ 0 h 826062"/>
                <a:gd name="connsiteX2" fmla="*/ 848440 w 1830891"/>
                <a:gd name="connsiteY2" fmla="*/ 109545 h 826062"/>
                <a:gd name="connsiteX3" fmla="*/ 425794 w 1830891"/>
                <a:gd name="connsiteY3" fmla="*/ 109545 h 826062"/>
                <a:gd name="connsiteX4" fmla="*/ 122308 w 1830891"/>
                <a:gd name="connsiteY4" fmla="*/ 413031 h 826062"/>
                <a:gd name="connsiteX5" fmla="*/ 425794 w 1830891"/>
                <a:gd name="connsiteY5" fmla="*/ 716517 h 826062"/>
                <a:gd name="connsiteX6" fmla="*/ 1405095 w 1830891"/>
                <a:gd name="connsiteY6" fmla="*/ 716517 h 826062"/>
                <a:gd name="connsiteX7" fmla="*/ 1708581 w 1830891"/>
                <a:gd name="connsiteY7" fmla="*/ 413031 h 826062"/>
                <a:gd name="connsiteX8" fmla="*/ 1405095 w 1830891"/>
                <a:gd name="connsiteY8" fmla="*/ 109545 h 826062"/>
                <a:gd name="connsiteX9" fmla="*/ 982447 w 1830891"/>
                <a:gd name="connsiteY9" fmla="*/ 109545 h 826062"/>
                <a:gd name="connsiteX10" fmla="*/ 982447 w 1830891"/>
                <a:gd name="connsiteY10" fmla="*/ 0 h 826062"/>
                <a:gd name="connsiteX11" fmla="*/ 1417860 w 1830891"/>
                <a:gd name="connsiteY11" fmla="*/ 0 h 826062"/>
                <a:gd name="connsiteX12" fmla="*/ 1830891 w 1830891"/>
                <a:gd name="connsiteY12" fmla="*/ 413031 h 826062"/>
                <a:gd name="connsiteX13" fmla="*/ 1417860 w 1830891"/>
                <a:gd name="connsiteY13" fmla="*/ 826062 h 826062"/>
                <a:gd name="connsiteX14" fmla="*/ 413031 w 1830891"/>
                <a:gd name="connsiteY14" fmla="*/ 826062 h 826062"/>
                <a:gd name="connsiteX15" fmla="*/ 0 w 1830891"/>
                <a:gd name="connsiteY15" fmla="*/ 413031 h 826062"/>
                <a:gd name="connsiteX16" fmla="*/ 413031 w 1830891"/>
                <a:gd name="connsiteY16" fmla="*/ 0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0891" h="826062">
                  <a:moveTo>
                    <a:pt x="413031" y="0"/>
                  </a:moveTo>
                  <a:lnTo>
                    <a:pt x="848440" y="0"/>
                  </a:lnTo>
                  <a:lnTo>
                    <a:pt x="848440" y="109545"/>
                  </a:lnTo>
                  <a:lnTo>
                    <a:pt x="425794" y="109545"/>
                  </a:lnTo>
                  <a:cubicBezTo>
                    <a:pt x="258183" y="109545"/>
                    <a:pt x="122308" y="245420"/>
                    <a:pt x="122308" y="413031"/>
                  </a:cubicBezTo>
                  <a:cubicBezTo>
                    <a:pt x="122308" y="580642"/>
                    <a:pt x="258183" y="716517"/>
                    <a:pt x="425794" y="716517"/>
                  </a:cubicBezTo>
                  <a:lnTo>
                    <a:pt x="1405095" y="716517"/>
                  </a:lnTo>
                  <a:cubicBezTo>
                    <a:pt x="1572706" y="716517"/>
                    <a:pt x="1708581" y="580642"/>
                    <a:pt x="1708581" y="413031"/>
                  </a:cubicBezTo>
                  <a:cubicBezTo>
                    <a:pt x="1708581" y="245420"/>
                    <a:pt x="1572706" y="109545"/>
                    <a:pt x="1405095" y="109545"/>
                  </a:cubicBezTo>
                  <a:lnTo>
                    <a:pt x="982447" y="109545"/>
                  </a:lnTo>
                  <a:lnTo>
                    <a:pt x="982447" y="0"/>
                  </a:lnTo>
                  <a:lnTo>
                    <a:pt x="1417860" y="0"/>
                  </a:lnTo>
                  <a:cubicBezTo>
                    <a:pt x="1645971" y="0"/>
                    <a:pt x="1830891" y="184920"/>
                    <a:pt x="1830891" y="413031"/>
                  </a:cubicBezTo>
                  <a:cubicBezTo>
                    <a:pt x="1830891" y="641142"/>
                    <a:pt x="1645971" y="826062"/>
                    <a:pt x="1417860" y="826062"/>
                  </a:cubicBezTo>
                  <a:lnTo>
                    <a:pt x="413031" y="826062"/>
                  </a:lnTo>
                  <a:cubicBezTo>
                    <a:pt x="184920" y="826062"/>
                    <a:pt x="0" y="641142"/>
                    <a:pt x="0" y="413031"/>
                  </a:cubicBezTo>
                  <a:cubicBezTo>
                    <a:pt x="0" y="184920"/>
                    <a:pt x="184920" y="0"/>
                    <a:pt x="413031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nl-NL"/>
            </a:p>
          </p:txBody>
        </p:sp>
        <p:sp>
          <p:nvSpPr>
            <p:cNvPr id="27" name="Tekstvak 26">
              <a:extLst>
                <a:ext uri="{FF2B5EF4-FFF2-40B4-BE49-F238E27FC236}">
                  <a16:creationId xmlns:a16="http://schemas.microsoft.com/office/drawing/2014/main" id="{80E961DA-507F-4609-A36C-A61693848652}"/>
                </a:ext>
              </a:extLst>
            </p:cNvPr>
            <p:cNvSpPr txBox="1"/>
            <p:nvPr/>
          </p:nvSpPr>
          <p:spPr>
            <a:xfrm>
              <a:off x="8728392" y="3259721"/>
              <a:ext cx="10068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l-NL" sz="1600" b="1">
                  <a:solidFill>
                    <a:schemeClr val="accent1">
                      <a:lumMod val="75000"/>
                    </a:schemeClr>
                  </a:solidFill>
                </a:rPr>
                <a:t>Technisch</a:t>
              </a:r>
            </a:p>
          </p:txBody>
        </p:sp>
      </p:grpSp>
      <p:sp>
        <p:nvSpPr>
          <p:cNvPr id="39" name="Tekstvak 38">
            <a:extLst>
              <a:ext uri="{FF2B5EF4-FFF2-40B4-BE49-F238E27FC236}">
                <a16:creationId xmlns:a16="http://schemas.microsoft.com/office/drawing/2014/main" id="{CBC1579A-99A1-45C8-A725-D970A8263145}"/>
              </a:ext>
            </a:extLst>
          </p:cNvPr>
          <p:cNvSpPr txBox="1"/>
          <p:nvPr/>
        </p:nvSpPr>
        <p:spPr>
          <a:xfrm>
            <a:off x="139038" y="99585"/>
            <a:ext cx="1473224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nl-NL" sz="2400" b="1" dirty="0">
                <a:solidFill>
                  <a:schemeClr val="accent2">
                    <a:lumMod val="75000"/>
                  </a:schemeClr>
                </a:solidFill>
              </a:rPr>
              <a:t>Impressie</a:t>
            </a:r>
            <a:endParaRPr lang="nl-NL" b="1" dirty="0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0E5D23B9-64C7-4B86-807F-04BD773BF24A}"/>
              </a:ext>
            </a:extLst>
          </p:cNvPr>
          <p:cNvGrpSpPr/>
          <p:nvPr/>
        </p:nvGrpSpPr>
        <p:grpSpPr>
          <a:xfrm>
            <a:off x="2111629" y="599887"/>
            <a:ext cx="8200211" cy="2049866"/>
            <a:chOff x="2111629" y="599887"/>
            <a:chExt cx="8200211" cy="2049866"/>
          </a:xfrm>
        </p:grpSpPr>
        <p:sp>
          <p:nvSpPr>
            <p:cNvPr id="119" name="Rechthoek 118">
              <a:extLst>
                <a:ext uri="{FF2B5EF4-FFF2-40B4-BE49-F238E27FC236}">
                  <a16:creationId xmlns:a16="http://schemas.microsoft.com/office/drawing/2014/main" id="{6A8BBAE1-95CD-42ED-9F32-98015FACD06B}"/>
                </a:ext>
              </a:extLst>
            </p:cNvPr>
            <p:cNvSpPr/>
            <p:nvPr/>
          </p:nvSpPr>
          <p:spPr>
            <a:xfrm>
              <a:off x="5620408" y="610781"/>
              <a:ext cx="4691432" cy="100062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44D70FD1-0441-469A-AB64-37384191EA1F}"/>
                </a:ext>
              </a:extLst>
            </p:cNvPr>
            <p:cNvSpPr/>
            <p:nvPr/>
          </p:nvSpPr>
          <p:spPr>
            <a:xfrm>
              <a:off x="2360888" y="608794"/>
              <a:ext cx="3259519" cy="20409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0" name="Tekstvak 39">
              <a:extLst>
                <a:ext uri="{FF2B5EF4-FFF2-40B4-BE49-F238E27FC236}">
                  <a16:creationId xmlns:a16="http://schemas.microsoft.com/office/drawing/2014/main" id="{0F7E75D7-8C8C-4CD5-B650-9ABE096D01D5}"/>
                </a:ext>
              </a:extLst>
            </p:cNvPr>
            <p:cNvSpPr txBox="1"/>
            <p:nvPr/>
          </p:nvSpPr>
          <p:spPr>
            <a:xfrm>
              <a:off x="2431453" y="1476430"/>
              <a:ext cx="3188954" cy="110799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nl-NL" sz="1100" b="1" dirty="0"/>
                <a:t>Behoefte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Varieert sterk. Van ‘waarom heb ik het nodig’ tot ‘ik wil het eigenlijk overal gebruiken’.</a:t>
              </a:r>
              <a:endParaRPr lang="nl-NL" sz="1100" dirty="0">
                <a:cs typeface="Calibri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Beperkt gebruik van </a:t>
              </a:r>
              <a:r>
                <a:rPr lang="nl-NL" sz="1100" dirty="0" err="1"/>
                <a:t>DigiLevering</a:t>
              </a:r>
              <a:r>
                <a:rPr lang="nl-NL" sz="1100" dirty="0"/>
                <a:t>.</a:t>
              </a:r>
              <a:endParaRPr lang="nl-NL" sz="1100" dirty="0">
                <a:cs typeface="Calibri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“Er valt toch niets om zonder gebeurtenissen?”</a:t>
              </a:r>
              <a:endParaRPr lang="nl-NL" sz="1100" dirty="0">
                <a:cs typeface="Calibri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“Wat ga ik met een gebeurtenis doen?”</a:t>
              </a:r>
              <a:endParaRPr lang="nl-NL" sz="1100" dirty="0">
                <a:cs typeface="Calibri"/>
              </a:endParaRPr>
            </a:p>
          </p:txBody>
        </p: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54FEA01E-EE90-41CA-9A6F-E0C558F392F7}"/>
                </a:ext>
              </a:extLst>
            </p:cNvPr>
            <p:cNvSpPr txBox="1"/>
            <p:nvPr/>
          </p:nvSpPr>
          <p:spPr>
            <a:xfrm>
              <a:off x="2431453" y="599887"/>
              <a:ext cx="39019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1100" b="1"/>
                <a:t>Waarom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Voorkomen van kopiëren gegevens.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Inspelen op actualiteit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Wettelijke verplichting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B88FB4F6-B961-4B3D-B1A3-ADB4BB0A9F85}"/>
                </a:ext>
              </a:extLst>
            </p:cNvPr>
            <p:cNvSpPr txBox="1"/>
            <p:nvPr/>
          </p:nvSpPr>
          <p:spPr>
            <a:xfrm>
              <a:off x="4881469" y="645680"/>
              <a:ext cx="5430371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1100" b="1" err="1"/>
                <a:t>Mindset</a:t>
              </a:r>
              <a:r>
                <a:rPr lang="nl-NL" sz="1100" b="1"/>
                <a:t> / Verandering van paradigma.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“We zien processen als activiteit, niet als het reageren op signalen/gebeurtenissen.”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“Veel systemen zijn gebaseerd op 'toestanden' niet op 'een stroom van gebeurtenissen’”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“Kan al technisch al heel lang, tijd dat het vertaald wordt naar bedrijfsprocessen.”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Afnemers kunnen er niet meer overweg / applicaties zijn er niet op ingericht.</a:t>
              </a:r>
            </a:p>
          </p:txBody>
        </p:sp>
        <p:cxnSp>
          <p:nvCxnSpPr>
            <p:cNvPr id="56" name="Rechte verbindingslijn 55">
              <a:extLst>
                <a:ext uri="{FF2B5EF4-FFF2-40B4-BE49-F238E27FC236}">
                  <a16:creationId xmlns:a16="http://schemas.microsoft.com/office/drawing/2014/main" id="{10D69CD6-6BB7-4010-A7C5-CB8CD79862A6}"/>
                </a:ext>
              </a:extLst>
            </p:cNvPr>
            <p:cNvCxnSpPr>
              <a:cxnSpLocks/>
              <a:stCxn id="19" idx="15"/>
            </p:cNvCxnSpPr>
            <p:nvPr/>
          </p:nvCxnSpPr>
          <p:spPr>
            <a:xfrm>
              <a:off x="2111629" y="1264826"/>
              <a:ext cx="258627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ep 2">
            <a:extLst>
              <a:ext uri="{FF2B5EF4-FFF2-40B4-BE49-F238E27FC236}">
                <a16:creationId xmlns:a16="http://schemas.microsoft.com/office/drawing/2014/main" id="{5C532637-E63D-492E-ACA7-A9BC0BE73933}"/>
              </a:ext>
            </a:extLst>
          </p:cNvPr>
          <p:cNvGrpSpPr/>
          <p:nvPr/>
        </p:nvGrpSpPr>
        <p:grpSpPr>
          <a:xfrm>
            <a:off x="113873" y="3854376"/>
            <a:ext cx="3948739" cy="1735434"/>
            <a:chOff x="113873" y="3854376"/>
            <a:chExt cx="3948739" cy="1735434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C4D35296-147E-4AAB-A4C3-19A344CE6A5C}"/>
                </a:ext>
              </a:extLst>
            </p:cNvPr>
            <p:cNvSpPr/>
            <p:nvPr/>
          </p:nvSpPr>
          <p:spPr>
            <a:xfrm>
              <a:off x="113873" y="4055556"/>
              <a:ext cx="3948739" cy="15342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4" name="Tekstvak 83">
              <a:extLst>
                <a:ext uri="{FF2B5EF4-FFF2-40B4-BE49-F238E27FC236}">
                  <a16:creationId xmlns:a16="http://schemas.microsoft.com/office/drawing/2014/main" id="{A6B126B5-C1CE-4C5B-BAF6-766388CF3D05}"/>
                </a:ext>
              </a:extLst>
            </p:cNvPr>
            <p:cNvSpPr txBox="1"/>
            <p:nvPr/>
          </p:nvSpPr>
          <p:spPr>
            <a:xfrm>
              <a:off x="160646" y="4055555"/>
              <a:ext cx="3901966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1100"/>
                <a:t>Aanbod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Bronnen bieden het niet aan.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Bronnen kunnen het niet aanbieden (</a:t>
              </a:r>
              <a:r>
                <a:rPr lang="nl-NL" sz="1100" err="1"/>
                <a:t>bijhouding</a:t>
              </a:r>
              <a:r>
                <a:rPr lang="nl-NL" sz="1100"/>
                <a:t> bron niet ingericht op gebeurtenissen).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Bronnen mogen het niet aanbieden (wetgeving/beleid).</a:t>
              </a:r>
            </a:p>
            <a:p>
              <a:endParaRPr lang="nl-NL" sz="1100"/>
            </a:p>
            <a:p>
              <a:r>
                <a:rPr lang="nl-NL" sz="1100"/>
                <a:t>Vindbaarheid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Waar vind ik welke bron welke gebeurtenissen aanbiedt?</a:t>
              </a:r>
            </a:p>
          </p:txBody>
        </p:sp>
        <p:cxnSp>
          <p:nvCxnSpPr>
            <p:cNvPr id="93" name="Rechte verbindingslijn 92">
              <a:extLst>
                <a:ext uri="{FF2B5EF4-FFF2-40B4-BE49-F238E27FC236}">
                  <a16:creationId xmlns:a16="http://schemas.microsoft.com/office/drawing/2014/main" id="{8D16F2C3-7922-4EDF-8009-AC10AD0497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6290" y="3854376"/>
              <a:ext cx="378372" cy="201178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ep 3">
            <a:extLst>
              <a:ext uri="{FF2B5EF4-FFF2-40B4-BE49-F238E27FC236}">
                <a16:creationId xmlns:a16="http://schemas.microsoft.com/office/drawing/2014/main" id="{870DA31C-28DF-4081-AACC-386D809A12A6}"/>
              </a:ext>
            </a:extLst>
          </p:cNvPr>
          <p:cNvGrpSpPr/>
          <p:nvPr/>
        </p:nvGrpSpPr>
        <p:grpSpPr>
          <a:xfrm>
            <a:off x="614855" y="3928853"/>
            <a:ext cx="3767582" cy="2779599"/>
            <a:chOff x="614855" y="3928853"/>
            <a:chExt cx="3767582" cy="2779599"/>
          </a:xfrm>
        </p:grpSpPr>
        <p:sp>
          <p:nvSpPr>
            <p:cNvPr id="99" name="Rechthoek 98">
              <a:extLst>
                <a:ext uri="{FF2B5EF4-FFF2-40B4-BE49-F238E27FC236}">
                  <a16:creationId xmlns:a16="http://schemas.microsoft.com/office/drawing/2014/main" id="{68F13BA7-BE28-4B7D-B282-0EFC51A6493E}"/>
                </a:ext>
              </a:extLst>
            </p:cNvPr>
            <p:cNvSpPr/>
            <p:nvPr/>
          </p:nvSpPr>
          <p:spPr>
            <a:xfrm>
              <a:off x="614855" y="5691758"/>
              <a:ext cx="3767582" cy="101669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00" name="Tekstvak 99">
              <a:extLst>
                <a:ext uri="{FF2B5EF4-FFF2-40B4-BE49-F238E27FC236}">
                  <a16:creationId xmlns:a16="http://schemas.microsoft.com/office/drawing/2014/main" id="{97A969B1-FF48-40DA-AD51-86859621A0DB}"/>
                </a:ext>
              </a:extLst>
            </p:cNvPr>
            <p:cNvSpPr txBox="1"/>
            <p:nvPr/>
          </p:nvSpPr>
          <p:spPr>
            <a:xfrm>
              <a:off x="614855" y="5729782"/>
              <a:ext cx="3767581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Onvoldoende vertrouwen in gegevenskwaliteit, actualiteit en compleetheid (betrouwbaarheid aflevering). Gevolg: kopiëren, zelf verschillen bepalen etc.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Onvoldoende afstemming van aanbod op behoeften van de afnemers.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7E0D301-7570-47A9-8755-90D3AD71E6D5}"/>
                </a:ext>
              </a:extLst>
            </p:cNvPr>
            <p:cNvCxnSpPr>
              <a:cxnSpLocks/>
              <a:stCxn id="11" idx="0"/>
            </p:cNvCxnSpPr>
            <p:nvPr/>
          </p:nvCxnSpPr>
          <p:spPr>
            <a:xfrm>
              <a:off x="4247392" y="3928853"/>
              <a:ext cx="1223" cy="1762903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ep 4">
            <a:extLst>
              <a:ext uri="{FF2B5EF4-FFF2-40B4-BE49-F238E27FC236}">
                <a16:creationId xmlns:a16="http://schemas.microsoft.com/office/drawing/2014/main" id="{5E273AC7-1B98-4D21-BC12-09816868E0DB}"/>
              </a:ext>
            </a:extLst>
          </p:cNvPr>
          <p:cNvGrpSpPr/>
          <p:nvPr/>
        </p:nvGrpSpPr>
        <p:grpSpPr>
          <a:xfrm>
            <a:off x="4457767" y="3927245"/>
            <a:ext cx="3174999" cy="1536996"/>
            <a:chOff x="4457767" y="3927245"/>
            <a:chExt cx="3174999" cy="1536996"/>
          </a:xfrm>
        </p:grpSpPr>
        <p:sp>
          <p:nvSpPr>
            <p:cNvPr id="113" name="Rechthoek 112">
              <a:extLst>
                <a:ext uri="{FF2B5EF4-FFF2-40B4-BE49-F238E27FC236}">
                  <a16:creationId xmlns:a16="http://schemas.microsoft.com/office/drawing/2014/main" id="{F535E5FA-78EF-459D-ABCA-1A32ED0102A9}"/>
                </a:ext>
              </a:extLst>
            </p:cNvPr>
            <p:cNvSpPr/>
            <p:nvPr/>
          </p:nvSpPr>
          <p:spPr>
            <a:xfrm>
              <a:off x="4457767" y="4218365"/>
              <a:ext cx="3174999" cy="124587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14" name="Tekstvak 113">
              <a:extLst>
                <a:ext uri="{FF2B5EF4-FFF2-40B4-BE49-F238E27FC236}">
                  <a16:creationId xmlns:a16="http://schemas.microsoft.com/office/drawing/2014/main" id="{D98358CA-6F9D-4E1D-A380-8A08F280776E}"/>
                </a:ext>
              </a:extLst>
            </p:cNvPr>
            <p:cNvSpPr txBox="1"/>
            <p:nvPr/>
          </p:nvSpPr>
          <p:spPr>
            <a:xfrm>
              <a:off x="4504540" y="4263911"/>
              <a:ext cx="3128226" cy="110799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Autorisatie krijgen als afnemer is lastig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Organisaties die namens overheden werken (verwerker, samenwerkingsverband </a:t>
              </a:r>
              <a:r>
                <a:rPr lang="nl-NL" sz="1100" dirty="0" err="1"/>
                <a:t>etc</a:t>
              </a:r>
              <a:r>
                <a:rPr lang="nl-NL" sz="1100" dirty="0"/>
                <a:t>) krijgen lastig toegang</a:t>
              </a:r>
              <a:endParaRPr lang="nl-NL" sz="1100" dirty="0">
                <a:cs typeface="Calibri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Aansluiten op </a:t>
              </a:r>
              <a:r>
                <a:rPr lang="nl-NL" sz="1100" dirty="0" err="1"/>
                <a:t>DigiLevering</a:t>
              </a:r>
              <a:r>
                <a:rPr lang="nl-NL" sz="1100" dirty="0"/>
                <a:t> is lastig en duurt daardoor lang (maanden)</a:t>
              </a:r>
              <a:endParaRPr lang="nl-NL" sz="1100" dirty="0">
                <a:cs typeface="Calibri"/>
              </a:endParaRPr>
            </a:p>
          </p:txBody>
        </p:sp>
        <p:cxnSp>
          <p:nvCxnSpPr>
            <p:cNvPr id="116" name="Rechte verbindingslijn 115">
              <a:extLst>
                <a:ext uri="{FF2B5EF4-FFF2-40B4-BE49-F238E27FC236}">
                  <a16:creationId xmlns:a16="http://schemas.microsoft.com/office/drawing/2014/main" id="{2B836AD7-32DF-4276-B2D4-DE8AF67677E0}"/>
                </a:ext>
              </a:extLst>
            </p:cNvPr>
            <p:cNvCxnSpPr>
              <a:cxnSpLocks/>
            </p:cNvCxnSpPr>
            <p:nvPr/>
          </p:nvCxnSpPr>
          <p:spPr>
            <a:xfrm>
              <a:off x="5274901" y="3927245"/>
              <a:ext cx="127201" cy="291119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ep 7">
            <a:extLst>
              <a:ext uri="{FF2B5EF4-FFF2-40B4-BE49-F238E27FC236}">
                <a16:creationId xmlns:a16="http://schemas.microsoft.com/office/drawing/2014/main" id="{90A0D73D-2978-4586-89BB-4FC51526462E}"/>
              </a:ext>
            </a:extLst>
          </p:cNvPr>
          <p:cNvGrpSpPr/>
          <p:nvPr/>
        </p:nvGrpSpPr>
        <p:grpSpPr>
          <a:xfrm>
            <a:off x="5703304" y="2064445"/>
            <a:ext cx="3174999" cy="1038346"/>
            <a:chOff x="5703304" y="2064445"/>
            <a:chExt cx="3174999" cy="1038346"/>
          </a:xfrm>
        </p:grpSpPr>
        <p:sp>
          <p:nvSpPr>
            <p:cNvPr id="121" name="Rechthoek 120">
              <a:extLst>
                <a:ext uri="{FF2B5EF4-FFF2-40B4-BE49-F238E27FC236}">
                  <a16:creationId xmlns:a16="http://schemas.microsoft.com/office/drawing/2014/main" id="{541C703A-D6F2-4467-93D1-DB46661CBF18}"/>
                </a:ext>
              </a:extLst>
            </p:cNvPr>
            <p:cNvSpPr/>
            <p:nvPr/>
          </p:nvSpPr>
          <p:spPr>
            <a:xfrm>
              <a:off x="5703304" y="2064445"/>
              <a:ext cx="3174999" cy="8699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2" name="Tekstvak 121">
              <a:extLst>
                <a:ext uri="{FF2B5EF4-FFF2-40B4-BE49-F238E27FC236}">
                  <a16:creationId xmlns:a16="http://schemas.microsoft.com/office/drawing/2014/main" id="{04E0F9AF-E7E5-4DE3-AF2E-F6F85C432D71}"/>
                </a:ext>
              </a:extLst>
            </p:cNvPr>
            <p:cNvSpPr txBox="1"/>
            <p:nvPr/>
          </p:nvSpPr>
          <p:spPr>
            <a:xfrm>
              <a:off x="5750077" y="2071223"/>
              <a:ext cx="312822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Betalen voor bevragingen maakt informatiearm notificeren niet praktisch.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Sommige organisaties zijn (deels) afhankelijk van inkomsten uit leveren van informatie.</a:t>
              </a:r>
            </a:p>
          </p:txBody>
        </p:sp>
        <p:cxnSp>
          <p:nvCxnSpPr>
            <p:cNvPr id="123" name="Rechte verbindingslijn 122">
              <a:extLst>
                <a:ext uri="{FF2B5EF4-FFF2-40B4-BE49-F238E27FC236}">
                  <a16:creationId xmlns:a16="http://schemas.microsoft.com/office/drawing/2014/main" id="{A577B3FC-3795-4F48-9599-F499A473A535}"/>
                </a:ext>
              </a:extLst>
            </p:cNvPr>
            <p:cNvCxnSpPr>
              <a:cxnSpLocks/>
              <a:stCxn id="13" idx="14"/>
            </p:cNvCxnSpPr>
            <p:nvPr/>
          </p:nvCxnSpPr>
          <p:spPr>
            <a:xfrm flipV="1">
              <a:off x="7347944" y="2949799"/>
              <a:ext cx="120092" cy="152992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ep 6">
            <a:extLst>
              <a:ext uri="{FF2B5EF4-FFF2-40B4-BE49-F238E27FC236}">
                <a16:creationId xmlns:a16="http://schemas.microsoft.com/office/drawing/2014/main" id="{F71FB3E5-93D5-45DF-9BF3-B669D5413859}"/>
              </a:ext>
            </a:extLst>
          </p:cNvPr>
          <p:cNvGrpSpPr/>
          <p:nvPr/>
        </p:nvGrpSpPr>
        <p:grpSpPr>
          <a:xfrm>
            <a:off x="7778613" y="3927246"/>
            <a:ext cx="3174999" cy="1377542"/>
            <a:chOff x="7778613" y="3927246"/>
            <a:chExt cx="3174999" cy="1377542"/>
          </a:xfrm>
        </p:grpSpPr>
        <p:sp>
          <p:nvSpPr>
            <p:cNvPr id="131" name="Rechthoek 130">
              <a:extLst>
                <a:ext uri="{FF2B5EF4-FFF2-40B4-BE49-F238E27FC236}">
                  <a16:creationId xmlns:a16="http://schemas.microsoft.com/office/drawing/2014/main" id="{CBA34CF9-5065-4085-B3F6-C31CD9135CA7}"/>
                </a:ext>
              </a:extLst>
            </p:cNvPr>
            <p:cNvSpPr/>
            <p:nvPr/>
          </p:nvSpPr>
          <p:spPr>
            <a:xfrm>
              <a:off x="7778613" y="4241856"/>
              <a:ext cx="3174999" cy="10629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9" name="Tekstvak 128">
              <a:extLst>
                <a:ext uri="{FF2B5EF4-FFF2-40B4-BE49-F238E27FC236}">
                  <a16:creationId xmlns:a16="http://schemas.microsoft.com/office/drawing/2014/main" id="{02D49036-24D2-4D2C-B055-97AEB9F29C1E}"/>
                </a:ext>
              </a:extLst>
            </p:cNvPr>
            <p:cNvSpPr txBox="1"/>
            <p:nvPr/>
          </p:nvSpPr>
          <p:spPr>
            <a:xfrm>
              <a:off x="7818465" y="4272624"/>
              <a:ext cx="3128226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Geen functionele standaard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Levensgebeurtenissen / Handelingen / …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Informatiearm + bevragen / Informatierijk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Push / Pull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Abonneren / filteren</a:t>
              </a:r>
            </a:p>
          </p:txBody>
        </p:sp>
        <p:cxnSp>
          <p:nvCxnSpPr>
            <p:cNvPr id="132" name="Rechte verbindingslijn 131">
              <a:extLst>
                <a:ext uri="{FF2B5EF4-FFF2-40B4-BE49-F238E27FC236}">
                  <a16:creationId xmlns:a16="http://schemas.microsoft.com/office/drawing/2014/main" id="{ED6E8BA0-7E2D-4F78-8A8E-B455A31127C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0903" y="3927246"/>
              <a:ext cx="248149" cy="31461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ep 8">
            <a:extLst>
              <a:ext uri="{FF2B5EF4-FFF2-40B4-BE49-F238E27FC236}">
                <a16:creationId xmlns:a16="http://schemas.microsoft.com/office/drawing/2014/main" id="{190630E4-FD72-4AA6-8726-5A323E79F311}"/>
              </a:ext>
            </a:extLst>
          </p:cNvPr>
          <p:cNvGrpSpPr/>
          <p:nvPr/>
        </p:nvGrpSpPr>
        <p:grpSpPr>
          <a:xfrm>
            <a:off x="8961200" y="1688539"/>
            <a:ext cx="3174999" cy="1414253"/>
            <a:chOff x="8961200" y="1688539"/>
            <a:chExt cx="3174999" cy="1414253"/>
          </a:xfrm>
        </p:grpSpPr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36E2D70F-E98C-49DB-953B-5E2CEC177C25}"/>
                </a:ext>
              </a:extLst>
            </p:cNvPr>
            <p:cNvSpPr/>
            <p:nvPr/>
          </p:nvSpPr>
          <p:spPr>
            <a:xfrm>
              <a:off x="8961200" y="1688539"/>
              <a:ext cx="3174999" cy="124587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36" name="Tekstvak 135">
              <a:extLst>
                <a:ext uri="{FF2B5EF4-FFF2-40B4-BE49-F238E27FC236}">
                  <a16:creationId xmlns:a16="http://schemas.microsoft.com/office/drawing/2014/main" id="{B71AE976-C245-4419-847A-7847850C8CAC}"/>
                </a:ext>
              </a:extLst>
            </p:cNvPr>
            <p:cNvSpPr txBox="1"/>
            <p:nvPr/>
          </p:nvSpPr>
          <p:spPr>
            <a:xfrm>
              <a:off x="9007973" y="1734085"/>
              <a:ext cx="3128226" cy="110799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“Er is geen standaard” </a:t>
              </a:r>
              <a:r>
                <a:rPr lang="nl-NL" sz="1100" dirty="0" err="1"/>
                <a:t>vs</a:t>
              </a:r>
              <a:r>
                <a:rPr lang="nl-NL" sz="1100" dirty="0"/>
                <a:t> “Er bestaan al internationale standaarden”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“We hebben al een voorziening”</a:t>
              </a:r>
              <a:endParaRPr lang="nl-NL" sz="1100" dirty="0">
                <a:cs typeface="Calibri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Technische mogelijkheden bij de bron zijn beperkend (</a:t>
              </a:r>
              <a:r>
                <a:rPr lang="nl-NL" sz="1100" dirty="0" err="1"/>
                <a:t>ebMS</a:t>
              </a:r>
              <a:r>
                <a:rPr lang="nl-NL" sz="1100" dirty="0"/>
                <a:t>, WUS…)</a:t>
              </a:r>
              <a:endParaRPr lang="nl-NL" sz="1100" dirty="0">
                <a:cs typeface="Calibri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 dirty="0"/>
                <a:t>Lastig om als afnemer een service te bieden</a:t>
              </a:r>
              <a:endParaRPr lang="nl-NL" sz="1100" dirty="0">
                <a:cs typeface="Calibri"/>
              </a:endParaRPr>
            </a:p>
          </p:txBody>
        </p:sp>
        <p:cxnSp>
          <p:nvCxnSpPr>
            <p:cNvPr id="137" name="Rechte verbindingslijn 136">
              <a:extLst>
                <a:ext uri="{FF2B5EF4-FFF2-40B4-BE49-F238E27FC236}">
                  <a16:creationId xmlns:a16="http://schemas.microsoft.com/office/drawing/2014/main" id="{CFFA8DC6-712F-4D34-9D8F-1D7F44DBA161}"/>
                </a:ext>
              </a:extLst>
            </p:cNvPr>
            <p:cNvCxnSpPr>
              <a:cxnSpLocks/>
              <a:endCxn id="15" idx="14"/>
            </p:cNvCxnSpPr>
            <p:nvPr/>
          </p:nvCxnSpPr>
          <p:spPr>
            <a:xfrm flipH="1">
              <a:off x="10443240" y="2972733"/>
              <a:ext cx="105460" cy="130059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ep 9">
            <a:extLst>
              <a:ext uri="{FF2B5EF4-FFF2-40B4-BE49-F238E27FC236}">
                <a16:creationId xmlns:a16="http://schemas.microsoft.com/office/drawing/2014/main" id="{BDAC1574-37B6-4053-9696-435712C410AB}"/>
              </a:ext>
            </a:extLst>
          </p:cNvPr>
          <p:cNvGrpSpPr/>
          <p:nvPr/>
        </p:nvGrpSpPr>
        <p:grpSpPr>
          <a:xfrm>
            <a:off x="6422657" y="5738576"/>
            <a:ext cx="3406096" cy="673748"/>
            <a:chOff x="6422657" y="5738576"/>
            <a:chExt cx="3406096" cy="673748"/>
          </a:xfrm>
        </p:grpSpPr>
        <p:sp>
          <p:nvSpPr>
            <p:cNvPr id="147" name="Rechthoek 146">
              <a:extLst>
                <a:ext uri="{FF2B5EF4-FFF2-40B4-BE49-F238E27FC236}">
                  <a16:creationId xmlns:a16="http://schemas.microsoft.com/office/drawing/2014/main" id="{CEA08263-30F2-4357-BD9B-21AEE47FC0D6}"/>
                </a:ext>
              </a:extLst>
            </p:cNvPr>
            <p:cNvSpPr/>
            <p:nvPr/>
          </p:nvSpPr>
          <p:spPr>
            <a:xfrm>
              <a:off x="6422657" y="5738576"/>
              <a:ext cx="3124557" cy="6737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8" name="Tekstvak 147">
              <a:extLst>
                <a:ext uri="{FF2B5EF4-FFF2-40B4-BE49-F238E27FC236}">
                  <a16:creationId xmlns:a16="http://schemas.microsoft.com/office/drawing/2014/main" id="{087EDB22-5CD0-4B7D-AC5A-9172939B67A9}"/>
                </a:ext>
              </a:extLst>
            </p:cNvPr>
            <p:cNvSpPr txBox="1"/>
            <p:nvPr/>
          </p:nvSpPr>
          <p:spPr>
            <a:xfrm>
              <a:off x="6422658" y="5776600"/>
              <a:ext cx="3085276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Bedrijfsprocessen zijn niet </a:t>
              </a:r>
              <a:r>
                <a:rPr lang="nl-NL" sz="1100" err="1"/>
                <a:t>gebeurtenisgedreven</a:t>
              </a:r>
              <a:endParaRPr lang="nl-NL" sz="110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“Applicaties kunnen er niets mee”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nl-NL" sz="1100"/>
                <a:t>Veel </a:t>
              </a:r>
              <a:r>
                <a:rPr lang="nl-NL" sz="1100" err="1"/>
                <a:t>legacy</a:t>
              </a:r>
              <a:r>
                <a:rPr lang="nl-NL" sz="1100"/>
                <a:t> die werkt op tussenmagazijnen</a:t>
              </a:r>
            </a:p>
          </p:txBody>
        </p:sp>
        <p:cxnSp>
          <p:nvCxnSpPr>
            <p:cNvPr id="149" name="Rechte verbindingslijn 148">
              <a:extLst>
                <a:ext uri="{FF2B5EF4-FFF2-40B4-BE49-F238E27FC236}">
                  <a16:creationId xmlns:a16="http://schemas.microsoft.com/office/drawing/2014/main" id="{FCE6B59D-FB27-43A7-A11C-DFC77E0A2D1C}"/>
                </a:ext>
              </a:extLst>
            </p:cNvPr>
            <p:cNvCxnSpPr>
              <a:cxnSpLocks/>
              <a:stCxn id="16" idx="15"/>
            </p:cNvCxnSpPr>
            <p:nvPr/>
          </p:nvCxnSpPr>
          <p:spPr>
            <a:xfrm flipH="1">
              <a:off x="9547214" y="6095499"/>
              <a:ext cx="281539" cy="0"/>
            </a:xfrm>
            <a:prstGeom prst="line">
              <a:avLst/>
            </a:prstGeom>
            <a:ln w="12700">
              <a:solidFill>
                <a:schemeClr val="accent6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5" name="Pijl: gebogen omhoog 154">
            <a:extLst>
              <a:ext uri="{FF2B5EF4-FFF2-40B4-BE49-F238E27FC236}">
                <a16:creationId xmlns:a16="http://schemas.microsoft.com/office/drawing/2014/main" id="{710EBE16-21AF-4DD4-A534-EE842C2C490D}"/>
              </a:ext>
            </a:extLst>
          </p:cNvPr>
          <p:cNvSpPr/>
          <p:nvPr/>
        </p:nvSpPr>
        <p:spPr>
          <a:xfrm rot="5400000">
            <a:off x="-70189" y="2480359"/>
            <a:ext cx="1829646" cy="428540"/>
          </a:xfrm>
          <a:prstGeom prst="bentUp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6" name="Pijl: gebogen omhoog 155">
            <a:extLst>
              <a:ext uri="{FF2B5EF4-FFF2-40B4-BE49-F238E27FC236}">
                <a16:creationId xmlns:a16="http://schemas.microsoft.com/office/drawing/2014/main" id="{9ED9AA60-E1B4-4FD1-A7DD-BEAD44A069E4}"/>
              </a:ext>
            </a:extLst>
          </p:cNvPr>
          <p:cNvSpPr/>
          <p:nvPr/>
        </p:nvSpPr>
        <p:spPr>
          <a:xfrm rot="10800000" flipH="1">
            <a:off x="10985322" y="3438514"/>
            <a:ext cx="378883" cy="2160810"/>
          </a:xfrm>
          <a:prstGeom prst="bentUpArrow">
            <a:avLst>
              <a:gd name="adj1" fmla="val 27074"/>
              <a:gd name="adj2" fmla="val 25000"/>
              <a:gd name="adj3" fmla="val 2500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38023FB2-8B92-4715-B7DF-D72087AE1AD7}"/>
              </a:ext>
            </a:extLst>
          </p:cNvPr>
          <p:cNvSpPr txBox="1"/>
          <p:nvPr/>
        </p:nvSpPr>
        <p:spPr>
          <a:xfrm>
            <a:off x="2828260" y="63795"/>
            <a:ext cx="929108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nl-NL" sz="1400" b="1" dirty="0"/>
              <a:t>n.a.v. Notificatieservices Deel I + Gesprekken + ‘</a:t>
            </a:r>
            <a:r>
              <a:rPr lang="nl-NL" sz="1400" b="1" dirty="0" err="1"/>
              <a:t>Deep</a:t>
            </a:r>
            <a:r>
              <a:rPr lang="nl-NL" sz="1400" b="1" dirty="0"/>
              <a:t> </a:t>
            </a:r>
            <a:r>
              <a:rPr lang="nl-NL" sz="1400" b="1" dirty="0" err="1"/>
              <a:t>Dives</a:t>
            </a:r>
            <a:r>
              <a:rPr lang="nl-NL" sz="1400" b="1" dirty="0"/>
              <a:t>’ + </a:t>
            </a:r>
            <a:r>
              <a:rPr lang="nl-NL" sz="1400" b="1" dirty="0" err="1"/>
              <a:t>Fieldlab</a:t>
            </a:r>
            <a:r>
              <a:rPr lang="nl-NL" sz="1400" b="1" dirty="0"/>
              <a:t> februari 2021 + Desk research + Eigen ervaringen</a:t>
            </a:r>
            <a:r>
              <a:rPr lang="nl-NL" sz="1400" dirty="0">
                <a:cs typeface="Calibri"/>
              </a:rPr>
              <a:t>​</a:t>
            </a: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375134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B79C466-3077-462B-9D89-90EB78120BCE}">
  <we:reference id="wa104380121" version="2.0.0.0" store="nl-NL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16D6CE283D034DA7CAB9F5C19E35C5" ma:contentTypeVersion="10" ma:contentTypeDescription="Een nieuw document maken." ma:contentTypeScope="" ma:versionID="ace726f0e48dba9f444a7affab141961">
  <xsd:schema xmlns:xsd="http://www.w3.org/2001/XMLSchema" xmlns:xs="http://www.w3.org/2001/XMLSchema" xmlns:p="http://schemas.microsoft.com/office/2006/metadata/properties" xmlns:ns2="9c6c619d-3dda-43e0-965c-f72c6186b5e1" xmlns:ns3="bdcdeddd-627c-4bb4-a5c6-f691fe7e91ca" targetNamespace="http://schemas.microsoft.com/office/2006/metadata/properties" ma:root="true" ma:fieldsID="141cb34bc6e3faa727c4ffec6fa89b5b" ns2:_="" ns3:_="">
    <xsd:import namespace="9c6c619d-3dda-43e0-965c-f72c6186b5e1"/>
    <xsd:import namespace="bdcdeddd-627c-4bb4-a5c6-f691fe7e91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c619d-3dda-43e0-965c-f72c6186b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cdeddd-627c-4bb4-a5c6-f691fe7e91c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DBA43DE-283D-48BE-8966-3C9BE8FBBE8D}">
  <ds:schemaRefs>
    <ds:schemaRef ds:uri="9c6c619d-3dda-43e0-965c-f72c6186b5e1"/>
    <ds:schemaRef ds:uri="bdcdeddd-627c-4bb4-a5c6-f691fe7e91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CD5ECAC-545A-4703-807D-C0D6CBBC56D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9AAC33-C1DD-43CA-96A1-56A920CC27CB}">
  <ds:schemaRefs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bdcdeddd-627c-4bb4-a5c6-f691fe7e91ca"/>
    <ds:schemaRef ds:uri="http://www.w3.org/XML/1998/namespace"/>
    <ds:schemaRef ds:uri="http://schemas.microsoft.com/office/infopath/2007/PartnerControls"/>
    <ds:schemaRef ds:uri="9c6c619d-3dda-43e0-965c-f72c6186b5e1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1192</TotalTime>
  <Words>2012</Words>
  <Application>Microsoft Office PowerPoint</Application>
  <PresentationFormat>Widescreen</PresentationFormat>
  <Paragraphs>472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Kantoorthema</vt:lpstr>
      <vt:lpstr>Op weg naar de   Nederlandse Notificatie Strategie</vt:lpstr>
      <vt:lpstr>Agenda</vt:lpstr>
      <vt:lpstr>Context</vt:lpstr>
      <vt:lpstr>Over project Notificatie Services</vt:lpstr>
      <vt:lpstr>Project Notificatie Services deel 1</vt:lpstr>
      <vt:lpstr>Consensus door gesprek op het juiste niveau</vt:lpstr>
      <vt:lpstr>Resultaten onderzoek naar behoeften</vt:lpstr>
      <vt:lpstr>PowerPoint Presentation</vt:lpstr>
      <vt:lpstr>PowerPoint Presentation</vt:lpstr>
      <vt:lpstr>PowerPoint Presentation</vt:lpstr>
      <vt:lpstr>Plan</vt:lpstr>
      <vt:lpstr>PowerPoint Presentation</vt:lpstr>
      <vt:lpstr>PowerPoint Presentation</vt:lpstr>
      <vt:lpstr>Scope Project</vt:lpstr>
      <vt:lpstr>Eerste resultaten inhoudelijke verkenning</vt:lpstr>
      <vt:lpstr>PowerPoint Presentation</vt:lpstr>
      <vt:lpstr>PowerPoint Presentation</vt:lpstr>
      <vt:lpstr>Voorbeeld vraagstukken</vt:lpstr>
      <vt:lpstr>Mindset: Vraag en Aanbod – ‘klassiek’ v.s. gebeurtenisgedreven</vt:lpstr>
      <vt:lpstr>Begrippen: Werkelijkheid – Signaal– Administratieve gebeurtenis</vt:lpstr>
      <vt:lpstr>PowerPoint Presentation</vt:lpstr>
      <vt:lpstr>Informatiearm notificeren + bevragen</vt:lpstr>
      <vt:lpstr>En toen...</vt:lpstr>
      <vt:lpstr>Praktisch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 weg naar de Nederlandse Notificatie Strategie</dc:title>
  <dc:creator>Projecteam Notificatieservices</dc:creator>
  <dcterms:created xsi:type="dcterms:W3CDTF">2021-03-10T08:47:22Z</dcterms:created>
  <dcterms:modified xsi:type="dcterms:W3CDTF">2021-04-24T14:10:31Z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0x0101008316D6CE283D034DA7CAB9F5C19E35C5</vt:lpwstr>
  </property>
</Properties>
</file>

<file path=docProps/thumbnail.jpeg>
</file>